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268" r:id="rId3"/>
    <p:sldId id="257" r:id="rId4"/>
    <p:sldId id="269" r:id="rId5"/>
    <p:sldId id="271" r:id="rId6"/>
    <p:sldId id="288" r:id="rId7"/>
    <p:sldId id="289" r:id="rId8"/>
    <p:sldId id="290" r:id="rId9"/>
    <p:sldId id="303" r:id="rId10"/>
    <p:sldId id="304" r:id="rId11"/>
    <p:sldId id="305" r:id="rId12"/>
    <p:sldId id="306" r:id="rId13"/>
    <p:sldId id="280" r:id="rId14"/>
    <p:sldId id="281" r:id="rId15"/>
    <p:sldId id="282" r:id="rId16"/>
    <p:sldId id="283" r:id="rId17"/>
    <p:sldId id="285" r:id="rId18"/>
    <p:sldId id="286" r:id="rId19"/>
    <p:sldId id="287" r:id="rId20"/>
    <p:sldId id="292" r:id="rId21"/>
    <p:sldId id="293" r:id="rId22"/>
    <p:sldId id="294" r:id="rId23"/>
    <p:sldId id="295" r:id="rId24"/>
    <p:sldId id="296" r:id="rId25"/>
    <p:sldId id="297" r:id="rId26"/>
    <p:sldId id="298" r:id="rId27"/>
    <p:sldId id="299" r:id="rId28"/>
    <p:sldId id="302" r:id="rId29"/>
    <p:sldId id="300" r:id="rId30"/>
    <p:sldId id="301" r:id="rId31"/>
    <p:sldId id="291" r:id="rId32"/>
    <p:sldId id="272" r:id="rId33"/>
    <p:sldId id="273" r:id="rId34"/>
    <p:sldId id="279" r:id="rId35"/>
    <p:sldId id="274" r:id="rId36"/>
    <p:sldId id="259" r:id="rId37"/>
    <p:sldId id="260" r:id="rId38"/>
    <p:sldId id="261" r:id="rId39"/>
    <p:sldId id="262" r:id="rId40"/>
    <p:sldId id="264" r:id="rId41"/>
    <p:sldId id="263" r:id="rId42"/>
    <p:sldId id="266" r:id="rId43"/>
    <p:sldId id="267" r:id="rId44"/>
    <p:sldId id="258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" userDrawn="1">
          <p15:clr>
            <a:srgbClr val="A4A3A4"/>
          </p15:clr>
        </p15:guide>
        <p15:guide id="2" orient="horz" pos="4247" userDrawn="1">
          <p15:clr>
            <a:srgbClr val="A4A3A4"/>
          </p15:clr>
        </p15:guide>
        <p15:guide id="3" orient="horz" pos="3906" userDrawn="1">
          <p15:clr>
            <a:srgbClr val="A4A3A4"/>
          </p15:clr>
        </p15:guide>
        <p15:guide id="4" orient="horz" pos="755" userDrawn="1">
          <p15:clr>
            <a:srgbClr val="A4A3A4"/>
          </p15:clr>
        </p15:guide>
        <p15:guide id="5" orient="horz" pos="850" userDrawn="1">
          <p15:clr>
            <a:srgbClr val="A4A3A4"/>
          </p15:clr>
        </p15:guide>
        <p15:guide id="6" orient="horz" pos="997" userDrawn="1">
          <p15:clr>
            <a:srgbClr val="A4A3A4"/>
          </p15:clr>
        </p15:guide>
        <p15:guide id="7" orient="horz" pos="1104" userDrawn="1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pos="303" userDrawn="1">
          <p15:clr>
            <a:srgbClr val="A4A3A4"/>
          </p15:clr>
        </p15:guide>
        <p15:guide id="10" pos="739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2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Světlý styl 2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70" autoAdjust="0"/>
  </p:normalViewPr>
  <p:slideViewPr>
    <p:cSldViewPr snapToGrid="0">
      <p:cViewPr varScale="1">
        <p:scale>
          <a:sx n="110" d="100"/>
          <a:sy n="110" d="100"/>
        </p:scale>
        <p:origin x="630" y="108"/>
      </p:cViewPr>
      <p:guideLst>
        <p:guide orient="horz" pos="227"/>
        <p:guide orient="horz" pos="4247"/>
        <p:guide orient="horz" pos="3906"/>
        <p:guide orient="horz" pos="755"/>
        <p:guide orient="horz" pos="850"/>
        <p:guide orient="horz" pos="997"/>
        <p:guide orient="horz" pos="1104"/>
        <p:guide orient="horz" pos="3997"/>
        <p:guide pos="303"/>
        <p:guide pos="739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 snapToGrid="0" showGuides="1">
      <p:cViewPr varScale="1">
        <p:scale>
          <a:sx n="98" d="100"/>
          <a:sy n="98" d="100"/>
        </p:scale>
        <p:origin x="25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C273C-2AA5-45D3-9D63-A1F288D23CE4}" type="datetimeFigureOut">
              <a:rPr lang="cs-CZ" smtClean="0">
                <a:latin typeface="Arial" panose="020B0604020202020204" pitchFamily="34" charset="0"/>
              </a:rPr>
              <a:t>18.05.2016</a:t>
            </a:fld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>
              <a:latin typeface="Arial" panose="020B0604020202020204" pitchFamily="34" charset="0"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5D386-A385-46B5-BD9C-A9A145AF1505}" type="slidenum">
              <a:rPr lang="cs-CZ" smtClean="0">
                <a:latin typeface="Arial" panose="020B0604020202020204" pitchFamily="34" charset="0"/>
              </a:rPr>
              <a:t>‹#›</a:t>
            </a:fld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1266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D92862-C4E8-4C87-B5AF-74C201BFAFC9}" type="datetimeFigureOut">
              <a:rPr lang="cs-CZ" smtClean="0"/>
              <a:t>18.05.2016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CD374-689B-47BD-943D-F4D809C153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232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</a:t>
            </a:r>
            <a:r>
              <a:rPr lang="en-US" baseline="0" dirty="0"/>
              <a:t> http://support.microsoft.com/kb/2920151</a:t>
            </a:r>
          </a:p>
          <a:p>
            <a:r>
              <a:rPr lang="en-US" baseline="0" dirty="0"/>
              <a:t>Hyper-V http://social.technet.microsoft.com/wiki/contents/articles/20885.hyper-v-update-list-for-windows-server-2012-r2.aspx</a:t>
            </a:r>
          </a:p>
          <a:p>
            <a:r>
              <a:rPr lang="en-US" baseline="0" dirty="0"/>
              <a:t>AV http://support.microsoft.com/kb/961804 and http://support.microsoft.com/kb/822158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9E47-2865-41CE-8E33-49A7F513C2C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5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43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650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233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263312-38AA-4E1E-B2B5-0F8F122B24F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64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C6DB25-F961-4822-A871-7F2D96B9193B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9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http://technet.microsoft.com/cs-cz/library/ff182335(v=ws.10).aspx ( CSV network</a:t>
            </a:r>
            <a:r>
              <a:rPr lang="en-US" baseline="0" dirty="0"/>
              <a:t>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9E47-2865-41CE-8E33-49A7F513C2C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035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 latencím může docházet jelikož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IPSec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závislý na službě Active Directory Domain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Services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šifrování je vždy zahájeno pokud jsou dané skupinové politiky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doreplikovány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 každý node z clusteru. V případě, že propagace skupinových politik trvá dlouho (spousty nastavení v rámci Group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Policy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nebo špatné umístění objektu clusteru a jednotlivých node v OU, popřípadě špatným cílením skupinových politik v AD) dojde k nedostupnosti nodu a tím i jeho odpojení z clusteru, popřípadě k odpojení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Quorum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disku.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CD374-689B-47BD-943D-F4D809C15370}" type="slidenum">
              <a:rPr lang="cs-CZ" smtClean="0"/>
              <a:t>41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0502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30"/>
          <p:cNvGrpSpPr/>
          <p:nvPr userDrawn="1"/>
        </p:nvGrpSpPr>
        <p:grpSpPr bwMode="gray">
          <a:xfrm>
            <a:off x="1" y="0"/>
            <a:ext cx="12259779" cy="151200"/>
            <a:chOff x="814514" y="2924944"/>
            <a:chExt cx="6400078" cy="90000"/>
          </a:xfrm>
        </p:grpSpPr>
        <p:sp>
          <p:nvSpPr>
            <p:cNvPr id="10" name="Obdélník 31"/>
            <p:cNvSpPr/>
            <p:nvPr userDrawn="1"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1" name="Obdélník 32"/>
            <p:cNvSpPr/>
            <p:nvPr userDrawn="1"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2" name="Obdélník 33"/>
            <p:cNvSpPr/>
            <p:nvPr userDrawn="1"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3" name="Obdélník 34"/>
            <p:cNvSpPr/>
            <p:nvPr userDrawn="1"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4" name="Obdélník 35"/>
            <p:cNvSpPr/>
            <p:nvPr userDrawn="1"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5" name="Obdélník 36"/>
            <p:cNvSpPr/>
            <p:nvPr userDrawn="1"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6" name="Obdélník 37"/>
            <p:cNvSpPr/>
            <p:nvPr userDrawn="1"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486" y="3821182"/>
            <a:ext cx="5650097" cy="2573058"/>
          </a:xfrm>
        </p:spPr>
        <p:txBody>
          <a:bodyPr anchor="b" anchorCtr="0"/>
          <a:lstStyle>
            <a:lvl1pPr marL="0" indent="0" algn="l">
              <a:buNone/>
              <a:defRPr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Kontaktní informace</a:t>
            </a:r>
          </a:p>
          <a:p>
            <a:r>
              <a:rPr lang="cs-CZ" dirty="0"/>
              <a:t>o lektorovi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 hasCustomPrompt="1"/>
          </p:nvPr>
        </p:nvSpPr>
        <p:spPr>
          <a:xfrm>
            <a:off x="480486" y="1466605"/>
            <a:ext cx="11262783" cy="2115497"/>
          </a:xfrm>
        </p:spPr>
        <p:txBody>
          <a:bodyPr/>
          <a:lstStyle>
            <a:lvl1pPr algn="l">
              <a:defRPr b="1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7" t="21769" r="13708" b="22718"/>
          <a:stretch/>
        </p:blipFill>
        <p:spPr>
          <a:xfrm>
            <a:off x="8008629" y="4545971"/>
            <a:ext cx="3759201" cy="1480457"/>
          </a:xfrm>
          <a:prstGeom prst="rect">
            <a:avLst/>
          </a:prstGeom>
        </p:spPr>
      </p:pic>
      <p:grpSp>
        <p:nvGrpSpPr>
          <p:cNvPr id="18" name="Skupina 17"/>
          <p:cNvGrpSpPr/>
          <p:nvPr userDrawn="1"/>
        </p:nvGrpSpPr>
        <p:grpSpPr>
          <a:xfrm>
            <a:off x="516669" y="516162"/>
            <a:ext cx="6200743" cy="585477"/>
            <a:chOff x="301657" y="1149507"/>
            <a:chExt cx="6200743" cy="585477"/>
          </a:xfrm>
        </p:grpSpPr>
        <p:pic>
          <p:nvPicPr>
            <p:cNvPr id="19" name="Obrázek 18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7" t="26283" r="42073" b="22480"/>
            <a:stretch/>
          </p:blipFill>
          <p:spPr>
            <a:xfrm>
              <a:off x="2261491" y="1149507"/>
              <a:ext cx="1942209" cy="585477"/>
            </a:xfrm>
            <a:prstGeom prst="rect">
              <a:avLst/>
            </a:prstGeom>
          </p:spPr>
        </p:pic>
        <p:pic>
          <p:nvPicPr>
            <p:cNvPr id="24" name="Obrázek 23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57" y="1262736"/>
              <a:ext cx="1698594" cy="359019"/>
            </a:xfrm>
            <a:prstGeom prst="rect">
              <a:avLst/>
            </a:prstGeom>
          </p:spPr>
        </p:pic>
        <p:pic>
          <p:nvPicPr>
            <p:cNvPr id="25" name="Obrázek 24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87" t="26283" r="12486" b="22480"/>
            <a:stretch/>
          </p:blipFill>
          <p:spPr>
            <a:xfrm>
              <a:off x="4542970" y="1188685"/>
              <a:ext cx="1959430" cy="507120"/>
            </a:xfrm>
            <a:prstGeom prst="rect">
              <a:avLst/>
            </a:prstGeom>
          </p:spPr>
        </p:pic>
        <p:cxnSp>
          <p:nvCxnSpPr>
            <p:cNvPr id="26" name="Přímá spojnice 25"/>
            <p:cNvCxnSpPr/>
            <p:nvPr userDrawn="1"/>
          </p:nvCxnSpPr>
          <p:spPr>
            <a:xfrm>
              <a:off x="2172591" y="1207735"/>
              <a:ext cx="0" cy="48807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Přímá spojnice 26"/>
            <p:cNvCxnSpPr/>
            <p:nvPr userDrawn="1"/>
          </p:nvCxnSpPr>
          <p:spPr>
            <a:xfrm>
              <a:off x="4312541" y="1207735"/>
              <a:ext cx="0" cy="48807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Volný tvar 27"/>
          <p:cNvSpPr/>
          <p:nvPr userDrawn="1"/>
        </p:nvSpPr>
        <p:spPr>
          <a:xfrm>
            <a:off x="8790767" y="4158502"/>
            <a:ext cx="2873740" cy="255365"/>
          </a:xfrm>
          <a:custGeom>
            <a:avLst/>
            <a:gdLst/>
            <a:ahLst/>
            <a:cxnLst/>
            <a:rect l="l" t="t" r="r" b="b"/>
            <a:pathLst>
              <a:path w="2873740" h="255365">
                <a:moveTo>
                  <a:pt x="988123" y="212693"/>
                </a:moveTo>
                <a:lnTo>
                  <a:pt x="1028795" y="212693"/>
                </a:lnTo>
                <a:lnTo>
                  <a:pt x="1028795" y="253365"/>
                </a:lnTo>
                <a:lnTo>
                  <a:pt x="988123" y="253365"/>
                </a:lnTo>
                <a:close/>
                <a:moveTo>
                  <a:pt x="349948" y="212693"/>
                </a:moveTo>
                <a:lnTo>
                  <a:pt x="390620" y="212693"/>
                </a:lnTo>
                <a:lnTo>
                  <a:pt x="390620" y="253365"/>
                </a:lnTo>
                <a:lnTo>
                  <a:pt x="349948" y="253365"/>
                </a:lnTo>
                <a:close/>
                <a:moveTo>
                  <a:pt x="2001821" y="178689"/>
                </a:moveTo>
                <a:cubicBezTo>
                  <a:pt x="1981597" y="178689"/>
                  <a:pt x="1971484" y="186801"/>
                  <a:pt x="1971484" y="203026"/>
                </a:cubicBezTo>
                <a:cubicBezTo>
                  <a:pt x="1971484" y="219028"/>
                  <a:pt x="1981819" y="227029"/>
                  <a:pt x="2002488" y="227029"/>
                </a:cubicBezTo>
                <a:cubicBezTo>
                  <a:pt x="2016934" y="227029"/>
                  <a:pt x="2027491" y="223806"/>
                  <a:pt x="2034159" y="217361"/>
                </a:cubicBezTo>
                <a:cubicBezTo>
                  <a:pt x="2039048" y="212471"/>
                  <a:pt x="2041493" y="204137"/>
                  <a:pt x="2041493" y="192358"/>
                </a:cubicBezTo>
                <a:lnTo>
                  <a:pt x="2041493" y="178689"/>
                </a:lnTo>
                <a:close/>
                <a:moveTo>
                  <a:pt x="436197" y="145018"/>
                </a:moveTo>
                <a:lnTo>
                  <a:pt x="579882" y="145018"/>
                </a:lnTo>
                <a:lnTo>
                  <a:pt x="579882" y="176689"/>
                </a:lnTo>
                <a:lnTo>
                  <a:pt x="436197" y="176689"/>
                </a:lnTo>
                <a:close/>
                <a:moveTo>
                  <a:pt x="2803398" y="142685"/>
                </a:moveTo>
                <a:cubicBezTo>
                  <a:pt x="2792507" y="142685"/>
                  <a:pt x="2783840" y="146352"/>
                  <a:pt x="2777395" y="153686"/>
                </a:cubicBezTo>
                <a:cubicBezTo>
                  <a:pt x="2770727" y="161020"/>
                  <a:pt x="2767393" y="171022"/>
                  <a:pt x="2767393" y="183690"/>
                </a:cubicBezTo>
                <a:cubicBezTo>
                  <a:pt x="2767393" y="196358"/>
                  <a:pt x="2770727" y="206359"/>
                  <a:pt x="2777395" y="213694"/>
                </a:cubicBezTo>
                <a:cubicBezTo>
                  <a:pt x="2784062" y="221250"/>
                  <a:pt x="2792729" y="225028"/>
                  <a:pt x="2803398" y="225028"/>
                </a:cubicBezTo>
                <a:cubicBezTo>
                  <a:pt x="2814288" y="225028"/>
                  <a:pt x="2823067" y="221250"/>
                  <a:pt x="2829734" y="213694"/>
                </a:cubicBezTo>
                <a:cubicBezTo>
                  <a:pt x="2836402" y="206137"/>
                  <a:pt x="2839736" y="196136"/>
                  <a:pt x="2839736" y="183690"/>
                </a:cubicBezTo>
                <a:cubicBezTo>
                  <a:pt x="2839736" y="171688"/>
                  <a:pt x="2836513" y="161909"/>
                  <a:pt x="2830068" y="154353"/>
                </a:cubicBezTo>
                <a:cubicBezTo>
                  <a:pt x="2823400" y="146574"/>
                  <a:pt x="2814510" y="142685"/>
                  <a:pt x="2803398" y="142685"/>
                </a:cubicBezTo>
                <a:close/>
                <a:moveTo>
                  <a:pt x="231648" y="142685"/>
                </a:moveTo>
                <a:cubicBezTo>
                  <a:pt x="220757" y="142685"/>
                  <a:pt x="212090" y="146352"/>
                  <a:pt x="205645" y="153686"/>
                </a:cubicBezTo>
                <a:cubicBezTo>
                  <a:pt x="198977" y="161020"/>
                  <a:pt x="195643" y="171022"/>
                  <a:pt x="195643" y="183690"/>
                </a:cubicBezTo>
                <a:cubicBezTo>
                  <a:pt x="195643" y="196358"/>
                  <a:pt x="198977" y="206359"/>
                  <a:pt x="205645" y="213694"/>
                </a:cubicBezTo>
                <a:cubicBezTo>
                  <a:pt x="212312" y="221250"/>
                  <a:pt x="220980" y="225028"/>
                  <a:pt x="231648" y="225028"/>
                </a:cubicBezTo>
                <a:cubicBezTo>
                  <a:pt x="242538" y="225028"/>
                  <a:pt x="251317" y="221250"/>
                  <a:pt x="257984" y="213694"/>
                </a:cubicBezTo>
                <a:cubicBezTo>
                  <a:pt x="264652" y="206137"/>
                  <a:pt x="267986" y="196136"/>
                  <a:pt x="267986" y="183690"/>
                </a:cubicBezTo>
                <a:cubicBezTo>
                  <a:pt x="267986" y="171688"/>
                  <a:pt x="264763" y="161909"/>
                  <a:pt x="258318" y="154353"/>
                </a:cubicBezTo>
                <a:cubicBezTo>
                  <a:pt x="251650" y="146574"/>
                  <a:pt x="242760" y="142685"/>
                  <a:pt x="231648" y="142685"/>
                </a:cubicBezTo>
                <a:close/>
                <a:moveTo>
                  <a:pt x="1528381" y="110681"/>
                </a:moveTo>
                <a:cubicBezTo>
                  <a:pt x="1511935" y="110681"/>
                  <a:pt x="1500711" y="117793"/>
                  <a:pt x="1494710" y="132017"/>
                </a:cubicBezTo>
                <a:cubicBezTo>
                  <a:pt x="1492043" y="138017"/>
                  <a:pt x="1490599" y="145685"/>
                  <a:pt x="1490377" y="155020"/>
                </a:cubicBezTo>
                <a:lnTo>
                  <a:pt x="1566386" y="155020"/>
                </a:lnTo>
                <a:cubicBezTo>
                  <a:pt x="1566164" y="146130"/>
                  <a:pt x="1564608" y="138462"/>
                  <a:pt x="1561719" y="132017"/>
                </a:cubicBezTo>
                <a:cubicBezTo>
                  <a:pt x="1555718" y="117793"/>
                  <a:pt x="1544606" y="110681"/>
                  <a:pt x="1528381" y="110681"/>
                </a:cubicBezTo>
                <a:close/>
                <a:moveTo>
                  <a:pt x="1288637" y="84344"/>
                </a:moveTo>
                <a:lnTo>
                  <a:pt x="1324641" y="84344"/>
                </a:lnTo>
                <a:lnTo>
                  <a:pt x="1364647" y="203359"/>
                </a:lnTo>
                <a:lnTo>
                  <a:pt x="1404318" y="84344"/>
                </a:lnTo>
                <a:lnTo>
                  <a:pt x="1440323" y="84344"/>
                </a:lnTo>
                <a:lnTo>
                  <a:pt x="1378315" y="253365"/>
                </a:lnTo>
                <a:lnTo>
                  <a:pt x="1350645" y="253365"/>
                </a:lnTo>
                <a:close/>
                <a:moveTo>
                  <a:pt x="2005822" y="82344"/>
                </a:moveTo>
                <a:cubicBezTo>
                  <a:pt x="2052272" y="82344"/>
                  <a:pt x="2075497" y="101680"/>
                  <a:pt x="2075497" y="140351"/>
                </a:cubicBezTo>
                <a:lnTo>
                  <a:pt x="2075497" y="253365"/>
                </a:lnTo>
                <a:lnTo>
                  <a:pt x="2042160" y="253365"/>
                </a:lnTo>
                <a:lnTo>
                  <a:pt x="2042160" y="238030"/>
                </a:lnTo>
                <a:cubicBezTo>
                  <a:pt x="2030603" y="249587"/>
                  <a:pt x="2015601" y="255365"/>
                  <a:pt x="1997154" y="255365"/>
                </a:cubicBezTo>
                <a:cubicBezTo>
                  <a:pt x="1977152" y="255365"/>
                  <a:pt x="1962039" y="250254"/>
                  <a:pt x="1951815" y="240030"/>
                </a:cubicBezTo>
                <a:cubicBezTo>
                  <a:pt x="1942925" y="230696"/>
                  <a:pt x="1938480" y="218583"/>
                  <a:pt x="1938480" y="203692"/>
                </a:cubicBezTo>
                <a:cubicBezTo>
                  <a:pt x="1938480" y="189024"/>
                  <a:pt x="1943369" y="177356"/>
                  <a:pt x="1953149" y="168688"/>
                </a:cubicBezTo>
                <a:cubicBezTo>
                  <a:pt x="1963372" y="159576"/>
                  <a:pt x="1977929" y="155020"/>
                  <a:pt x="1996821" y="155020"/>
                </a:cubicBezTo>
                <a:lnTo>
                  <a:pt x="2041493" y="155020"/>
                </a:lnTo>
                <a:lnTo>
                  <a:pt x="2041493" y="143018"/>
                </a:lnTo>
                <a:cubicBezTo>
                  <a:pt x="2041493" y="121904"/>
                  <a:pt x="2029158" y="111347"/>
                  <a:pt x="2004489" y="111347"/>
                </a:cubicBezTo>
                <a:cubicBezTo>
                  <a:pt x="1988264" y="111347"/>
                  <a:pt x="1975929" y="116793"/>
                  <a:pt x="1967484" y="127683"/>
                </a:cubicBezTo>
                <a:lnTo>
                  <a:pt x="1945148" y="106680"/>
                </a:lnTo>
                <a:cubicBezTo>
                  <a:pt x="1959149" y="90456"/>
                  <a:pt x="1979374" y="82344"/>
                  <a:pt x="2005822" y="82344"/>
                </a:cubicBezTo>
                <a:close/>
                <a:moveTo>
                  <a:pt x="1838991" y="82344"/>
                </a:moveTo>
                <a:cubicBezTo>
                  <a:pt x="1856105" y="82344"/>
                  <a:pt x="1869995" y="87456"/>
                  <a:pt x="1880663" y="97679"/>
                </a:cubicBezTo>
                <a:cubicBezTo>
                  <a:pt x="1891998" y="108792"/>
                  <a:pt x="1897665" y="124682"/>
                  <a:pt x="1897665" y="145352"/>
                </a:cubicBezTo>
                <a:lnTo>
                  <a:pt x="1897665" y="253365"/>
                </a:lnTo>
                <a:lnTo>
                  <a:pt x="1863661" y="253365"/>
                </a:lnTo>
                <a:lnTo>
                  <a:pt x="1863661" y="150352"/>
                </a:lnTo>
                <a:cubicBezTo>
                  <a:pt x="1863661" y="125238"/>
                  <a:pt x="1852327" y="112681"/>
                  <a:pt x="1829657" y="112681"/>
                </a:cubicBezTo>
                <a:cubicBezTo>
                  <a:pt x="1819433" y="112681"/>
                  <a:pt x="1811210" y="115681"/>
                  <a:pt x="1804987" y="121682"/>
                </a:cubicBezTo>
                <a:cubicBezTo>
                  <a:pt x="1798097" y="128350"/>
                  <a:pt x="1794653" y="137906"/>
                  <a:pt x="1794653" y="150352"/>
                </a:cubicBezTo>
                <a:lnTo>
                  <a:pt x="1794653" y="253365"/>
                </a:lnTo>
                <a:lnTo>
                  <a:pt x="1760648" y="253365"/>
                </a:lnTo>
                <a:lnTo>
                  <a:pt x="1760648" y="84344"/>
                </a:lnTo>
                <a:lnTo>
                  <a:pt x="1793986" y="84344"/>
                </a:lnTo>
                <a:lnTo>
                  <a:pt x="1793986" y="101346"/>
                </a:lnTo>
                <a:cubicBezTo>
                  <a:pt x="1805765" y="88678"/>
                  <a:pt x="1820767" y="82344"/>
                  <a:pt x="1838991" y="82344"/>
                </a:cubicBezTo>
                <a:close/>
                <a:moveTo>
                  <a:pt x="1528381" y="82344"/>
                </a:moveTo>
                <a:cubicBezTo>
                  <a:pt x="1550606" y="82344"/>
                  <a:pt x="1568275" y="89900"/>
                  <a:pt x="1581388" y="105013"/>
                </a:cubicBezTo>
                <a:cubicBezTo>
                  <a:pt x="1593834" y="119682"/>
                  <a:pt x="1600057" y="139240"/>
                  <a:pt x="1600057" y="163687"/>
                </a:cubicBezTo>
                <a:lnTo>
                  <a:pt x="1600057" y="178689"/>
                </a:lnTo>
                <a:lnTo>
                  <a:pt x="1490377" y="178689"/>
                </a:lnTo>
                <a:cubicBezTo>
                  <a:pt x="1490377" y="193358"/>
                  <a:pt x="1494044" y="204915"/>
                  <a:pt x="1501378" y="213360"/>
                </a:cubicBezTo>
                <a:cubicBezTo>
                  <a:pt x="1508935" y="221806"/>
                  <a:pt x="1519603" y="226028"/>
                  <a:pt x="1533382" y="226028"/>
                </a:cubicBezTo>
                <a:cubicBezTo>
                  <a:pt x="1549162" y="226028"/>
                  <a:pt x="1562830" y="220250"/>
                  <a:pt x="1574387" y="208693"/>
                </a:cubicBezTo>
                <a:lnTo>
                  <a:pt x="1596056" y="229029"/>
                </a:lnTo>
                <a:cubicBezTo>
                  <a:pt x="1578499" y="246587"/>
                  <a:pt x="1557385" y="255365"/>
                  <a:pt x="1532715" y="255365"/>
                </a:cubicBezTo>
                <a:cubicBezTo>
                  <a:pt x="1482042" y="255365"/>
                  <a:pt x="1456706" y="226473"/>
                  <a:pt x="1456706" y="168688"/>
                </a:cubicBezTo>
                <a:cubicBezTo>
                  <a:pt x="1456706" y="141573"/>
                  <a:pt x="1463262" y="120349"/>
                  <a:pt x="1476375" y="105013"/>
                </a:cubicBezTo>
                <a:cubicBezTo>
                  <a:pt x="1489043" y="89900"/>
                  <a:pt x="1506379" y="82344"/>
                  <a:pt x="1528381" y="82344"/>
                </a:cubicBezTo>
                <a:close/>
                <a:moveTo>
                  <a:pt x="2441448" y="44339"/>
                </a:moveTo>
                <a:cubicBezTo>
                  <a:pt x="2430780" y="44339"/>
                  <a:pt x="2422334" y="47895"/>
                  <a:pt x="2416111" y="55007"/>
                </a:cubicBezTo>
                <a:cubicBezTo>
                  <a:pt x="2410111" y="61897"/>
                  <a:pt x="2407110" y="71231"/>
                  <a:pt x="2407110" y="83011"/>
                </a:cubicBezTo>
                <a:lnTo>
                  <a:pt x="2407110" y="186357"/>
                </a:lnTo>
                <a:cubicBezTo>
                  <a:pt x="2407110" y="198136"/>
                  <a:pt x="2410111" y="207471"/>
                  <a:pt x="2416111" y="214360"/>
                </a:cubicBezTo>
                <a:cubicBezTo>
                  <a:pt x="2422334" y="221472"/>
                  <a:pt x="2430780" y="225028"/>
                  <a:pt x="2441448" y="225028"/>
                </a:cubicBezTo>
                <a:cubicBezTo>
                  <a:pt x="2452116" y="225028"/>
                  <a:pt x="2460561" y="221472"/>
                  <a:pt x="2466784" y="214360"/>
                </a:cubicBezTo>
                <a:cubicBezTo>
                  <a:pt x="2473007" y="207248"/>
                  <a:pt x="2476119" y="197914"/>
                  <a:pt x="2476119" y="186357"/>
                </a:cubicBezTo>
                <a:lnTo>
                  <a:pt x="2476119" y="83011"/>
                </a:lnTo>
                <a:cubicBezTo>
                  <a:pt x="2476119" y="71454"/>
                  <a:pt x="2473007" y="62119"/>
                  <a:pt x="2466784" y="55007"/>
                </a:cubicBezTo>
                <a:cubicBezTo>
                  <a:pt x="2460561" y="47895"/>
                  <a:pt x="2452116" y="44339"/>
                  <a:pt x="2441448" y="44339"/>
                </a:cubicBezTo>
                <a:close/>
                <a:moveTo>
                  <a:pt x="869823" y="44339"/>
                </a:moveTo>
                <a:cubicBezTo>
                  <a:pt x="859155" y="44339"/>
                  <a:pt x="850487" y="48006"/>
                  <a:pt x="843819" y="55340"/>
                </a:cubicBezTo>
                <a:cubicBezTo>
                  <a:pt x="837152" y="62897"/>
                  <a:pt x="833818" y="73009"/>
                  <a:pt x="833818" y="85678"/>
                </a:cubicBezTo>
                <a:cubicBezTo>
                  <a:pt x="833818" y="97679"/>
                  <a:pt x="837041" y="107458"/>
                  <a:pt x="843486" y="115015"/>
                </a:cubicBezTo>
                <a:cubicBezTo>
                  <a:pt x="849931" y="122793"/>
                  <a:pt x="858710" y="126683"/>
                  <a:pt x="869823" y="126683"/>
                </a:cubicBezTo>
                <a:cubicBezTo>
                  <a:pt x="880713" y="126683"/>
                  <a:pt x="889492" y="123016"/>
                  <a:pt x="896159" y="115681"/>
                </a:cubicBezTo>
                <a:cubicBezTo>
                  <a:pt x="902827" y="108347"/>
                  <a:pt x="906161" y="98346"/>
                  <a:pt x="906161" y="85678"/>
                </a:cubicBezTo>
                <a:cubicBezTo>
                  <a:pt x="906161" y="73232"/>
                  <a:pt x="902827" y="63119"/>
                  <a:pt x="896159" y="55340"/>
                </a:cubicBezTo>
                <a:cubicBezTo>
                  <a:pt x="889492" y="48006"/>
                  <a:pt x="880713" y="44339"/>
                  <a:pt x="869823" y="44339"/>
                </a:cubicBezTo>
                <a:close/>
                <a:moveTo>
                  <a:pt x="1650349" y="36005"/>
                </a:moveTo>
                <a:lnTo>
                  <a:pt x="1684353" y="36005"/>
                </a:lnTo>
                <a:lnTo>
                  <a:pt x="1684353" y="87344"/>
                </a:lnTo>
                <a:lnTo>
                  <a:pt x="1717024" y="87344"/>
                </a:lnTo>
                <a:lnTo>
                  <a:pt x="1717024" y="113348"/>
                </a:lnTo>
                <a:lnTo>
                  <a:pt x="1684353" y="113348"/>
                </a:lnTo>
                <a:lnTo>
                  <a:pt x="1684353" y="204692"/>
                </a:lnTo>
                <a:cubicBezTo>
                  <a:pt x="1684353" y="217805"/>
                  <a:pt x="1690576" y="224362"/>
                  <a:pt x="1703022" y="224362"/>
                </a:cubicBezTo>
                <a:lnTo>
                  <a:pt x="1717024" y="224362"/>
                </a:lnTo>
                <a:lnTo>
                  <a:pt x="1717024" y="253365"/>
                </a:lnTo>
                <a:lnTo>
                  <a:pt x="1696688" y="253365"/>
                </a:lnTo>
                <a:cubicBezTo>
                  <a:pt x="1681797" y="253365"/>
                  <a:pt x="1670129" y="248587"/>
                  <a:pt x="1661684" y="239030"/>
                </a:cubicBezTo>
                <a:cubicBezTo>
                  <a:pt x="1654127" y="230362"/>
                  <a:pt x="1650349" y="219472"/>
                  <a:pt x="1650349" y="206359"/>
                </a:cubicBezTo>
                <a:lnTo>
                  <a:pt x="1650349" y="113348"/>
                </a:lnTo>
                <a:lnTo>
                  <a:pt x="1631013" y="113348"/>
                </a:lnTo>
                <a:lnTo>
                  <a:pt x="1631013" y="87344"/>
                </a:lnTo>
                <a:lnTo>
                  <a:pt x="1650349" y="87344"/>
                </a:lnTo>
                <a:close/>
                <a:moveTo>
                  <a:pt x="2805065" y="16002"/>
                </a:moveTo>
                <a:lnTo>
                  <a:pt x="2841403" y="16002"/>
                </a:lnTo>
                <a:lnTo>
                  <a:pt x="2790396" y="118015"/>
                </a:lnTo>
                <a:cubicBezTo>
                  <a:pt x="2796175" y="115570"/>
                  <a:pt x="2803175" y="114348"/>
                  <a:pt x="2811399" y="114348"/>
                </a:cubicBezTo>
                <a:cubicBezTo>
                  <a:pt x="2828957" y="114348"/>
                  <a:pt x="2843625" y="120571"/>
                  <a:pt x="2855404" y="133017"/>
                </a:cubicBezTo>
                <a:cubicBezTo>
                  <a:pt x="2867628" y="145907"/>
                  <a:pt x="2873740" y="162576"/>
                  <a:pt x="2873740" y="183023"/>
                </a:cubicBezTo>
                <a:cubicBezTo>
                  <a:pt x="2873740" y="204804"/>
                  <a:pt x="2867183" y="222361"/>
                  <a:pt x="2854071" y="235696"/>
                </a:cubicBezTo>
                <a:cubicBezTo>
                  <a:pt x="2841180" y="248809"/>
                  <a:pt x="2824400" y="255365"/>
                  <a:pt x="2803731" y="255365"/>
                </a:cubicBezTo>
                <a:cubicBezTo>
                  <a:pt x="2782840" y="255365"/>
                  <a:pt x="2765949" y="249031"/>
                  <a:pt x="2753058" y="236363"/>
                </a:cubicBezTo>
                <a:cubicBezTo>
                  <a:pt x="2739945" y="223473"/>
                  <a:pt x="2733389" y="206137"/>
                  <a:pt x="2733389" y="184357"/>
                </a:cubicBezTo>
                <a:cubicBezTo>
                  <a:pt x="2733389" y="169021"/>
                  <a:pt x="2739279" y="149574"/>
                  <a:pt x="2751058" y="126016"/>
                </a:cubicBezTo>
                <a:close/>
                <a:moveTo>
                  <a:pt x="2618089" y="16002"/>
                </a:moveTo>
                <a:lnTo>
                  <a:pt x="2652093" y="16002"/>
                </a:lnTo>
                <a:lnTo>
                  <a:pt x="2652093" y="253365"/>
                </a:lnTo>
                <a:lnTo>
                  <a:pt x="2618089" y="253365"/>
                </a:lnTo>
                <a:lnTo>
                  <a:pt x="2618089" y="53007"/>
                </a:lnTo>
                <a:lnTo>
                  <a:pt x="2571750" y="93679"/>
                </a:lnTo>
                <a:lnTo>
                  <a:pt x="2571750" y="56007"/>
                </a:lnTo>
                <a:close/>
                <a:moveTo>
                  <a:pt x="1131999" y="16002"/>
                </a:moveTo>
                <a:lnTo>
                  <a:pt x="1166003" y="16002"/>
                </a:lnTo>
                <a:lnTo>
                  <a:pt x="1166003" y="162354"/>
                </a:lnTo>
                <a:lnTo>
                  <a:pt x="1231678" y="84344"/>
                </a:lnTo>
                <a:lnTo>
                  <a:pt x="1273016" y="84344"/>
                </a:lnTo>
                <a:lnTo>
                  <a:pt x="1214342" y="150686"/>
                </a:lnTo>
                <a:lnTo>
                  <a:pt x="1280350" y="253365"/>
                </a:lnTo>
                <a:lnTo>
                  <a:pt x="1238345" y="253365"/>
                </a:lnTo>
                <a:lnTo>
                  <a:pt x="1191006" y="175355"/>
                </a:lnTo>
                <a:lnTo>
                  <a:pt x="1166003" y="203692"/>
                </a:lnTo>
                <a:lnTo>
                  <a:pt x="1166003" y="253365"/>
                </a:lnTo>
                <a:lnTo>
                  <a:pt x="1131999" y="253365"/>
                </a:lnTo>
                <a:close/>
                <a:moveTo>
                  <a:pt x="684514" y="16002"/>
                </a:moveTo>
                <a:lnTo>
                  <a:pt x="718518" y="16002"/>
                </a:lnTo>
                <a:lnTo>
                  <a:pt x="718518" y="253365"/>
                </a:lnTo>
                <a:lnTo>
                  <a:pt x="684514" y="253365"/>
                </a:lnTo>
                <a:lnTo>
                  <a:pt x="684514" y="53007"/>
                </a:lnTo>
                <a:lnTo>
                  <a:pt x="638175" y="93679"/>
                </a:lnTo>
                <a:lnTo>
                  <a:pt x="638175" y="56007"/>
                </a:lnTo>
                <a:close/>
                <a:moveTo>
                  <a:pt x="233315" y="16002"/>
                </a:moveTo>
                <a:lnTo>
                  <a:pt x="269653" y="16002"/>
                </a:lnTo>
                <a:lnTo>
                  <a:pt x="218646" y="118015"/>
                </a:lnTo>
                <a:cubicBezTo>
                  <a:pt x="224425" y="115570"/>
                  <a:pt x="231425" y="114348"/>
                  <a:pt x="239649" y="114348"/>
                </a:cubicBezTo>
                <a:cubicBezTo>
                  <a:pt x="257207" y="114348"/>
                  <a:pt x="271875" y="120571"/>
                  <a:pt x="283654" y="133017"/>
                </a:cubicBezTo>
                <a:cubicBezTo>
                  <a:pt x="295878" y="145907"/>
                  <a:pt x="301990" y="162576"/>
                  <a:pt x="301990" y="183023"/>
                </a:cubicBezTo>
                <a:cubicBezTo>
                  <a:pt x="301990" y="204804"/>
                  <a:pt x="295433" y="222361"/>
                  <a:pt x="282321" y="235696"/>
                </a:cubicBezTo>
                <a:cubicBezTo>
                  <a:pt x="269430" y="248809"/>
                  <a:pt x="252650" y="255365"/>
                  <a:pt x="231981" y="255365"/>
                </a:cubicBezTo>
                <a:cubicBezTo>
                  <a:pt x="211090" y="255365"/>
                  <a:pt x="194199" y="249031"/>
                  <a:pt x="181308" y="236363"/>
                </a:cubicBezTo>
                <a:cubicBezTo>
                  <a:pt x="168195" y="223473"/>
                  <a:pt x="161639" y="206137"/>
                  <a:pt x="161639" y="184357"/>
                </a:cubicBezTo>
                <a:cubicBezTo>
                  <a:pt x="161639" y="169021"/>
                  <a:pt x="167529" y="149574"/>
                  <a:pt x="179308" y="126016"/>
                </a:cubicBezTo>
                <a:close/>
                <a:moveTo>
                  <a:pt x="46339" y="16002"/>
                </a:moveTo>
                <a:lnTo>
                  <a:pt x="80343" y="16002"/>
                </a:lnTo>
                <a:lnTo>
                  <a:pt x="80343" y="253365"/>
                </a:lnTo>
                <a:lnTo>
                  <a:pt x="46339" y="253365"/>
                </a:lnTo>
                <a:lnTo>
                  <a:pt x="46339" y="53007"/>
                </a:lnTo>
                <a:lnTo>
                  <a:pt x="0" y="93679"/>
                </a:lnTo>
                <a:lnTo>
                  <a:pt x="0" y="56007"/>
                </a:lnTo>
                <a:close/>
                <a:moveTo>
                  <a:pt x="2441448" y="14002"/>
                </a:moveTo>
                <a:cubicBezTo>
                  <a:pt x="2461006" y="14002"/>
                  <a:pt x="2477119" y="20003"/>
                  <a:pt x="2489787" y="32004"/>
                </a:cubicBezTo>
                <a:cubicBezTo>
                  <a:pt x="2503344" y="44672"/>
                  <a:pt x="2510123" y="61341"/>
                  <a:pt x="2510123" y="82010"/>
                </a:cubicBezTo>
                <a:lnTo>
                  <a:pt x="2510123" y="187357"/>
                </a:lnTo>
                <a:cubicBezTo>
                  <a:pt x="2510123" y="208026"/>
                  <a:pt x="2503344" y="224695"/>
                  <a:pt x="2489787" y="237363"/>
                </a:cubicBezTo>
                <a:cubicBezTo>
                  <a:pt x="2477119" y="249365"/>
                  <a:pt x="2461006" y="255365"/>
                  <a:pt x="2441448" y="255365"/>
                </a:cubicBezTo>
                <a:cubicBezTo>
                  <a:pt x="2422112" y="255365"/>
                  <a:pt x="2405999" y="249365"/>
                  <a:pt x="2393108" y="237363"/>
                </a:cubicBezTo>
                <a:cubicBezTo>
                  <a:pt x="2379773" y="224695"/>
                  <a:pt x="2373106" y="208026"/>
                  <a:pt x="2373106" y="187357"/>
                </a:cubicBezTo>
                <a:lnTo>
                  <a:pt x="2373106" y="82010"/>
                </a:lnTo>
                <a:cubicBezTo>
                  <a:pt x="2373106" y="61341"/>
                  <a:pt x="2379773" y="44672"/>
                  <a:pt x="2393108" y="32004"/>
                </a:cubicBezTo>
                <a:cubicBezTo>
                  <a:pt x="2405999" y="20003"/>
                  <a:pt x="2422112" y="14002"/>
                  <a:pt x="2441448" y="14002"/>
                </a:cubicBezTo>
                <a:close/>
                <a:moveTo>
                  <a:pt x="2262139" y="14002"/>
                </a:moveTo>
                <a:cubicBezTo>
                  <a:pt x="2282587" y="14002"/>
                  <a:pt x="2299144" y="20003"/>
                  <a:pt x="2311813" y="32004"/>
                </a:cubicBezTo>
                <a:cubicBezTo>
                  <a:pt x="2324481" y="44228"/>
                  <a:pt x="2330815" y="60452"/>
                  <a:pt x="2330815" y="80677"/>
                </a:cubicBezTo>
                <a:cubicBezTo>
                  <a:pt x="2330815" y="96679"/>
                  <a:pt x="2323369" y="113792"/>
                  <a:pt x="2308479" y="132017"/>
                </a:cubicBezTo>
                <a:lnTo>
                  <a:pt x="2234136" y="223028"/>
                </a:lnTo>
                <a:lnTo>
                  <a:pt x="2330815" y="223028"/>
                </a:lnTo>
                <a:lnTo>
                  <a:pt x="2330815" y="253365"/>
                </a:lnTo>
                <a:lnTo>
                  <a:pt x="2192797" y="253365"/>
                </a:lnTo>
                <a:lnTo>
                  <a:pt x="2192797" y="223028"/>
                </a:lnTo>
                <a:lnTo>
                  <a:pt x="2284142" y="112014"/>
                </a:lnTo>
                <a:cubicBezTo>
                  <a:pt x="2292588" y="101791"/>
                  <a:pt x="2296811" y="91234"/>
                  <a:pt x="2296811" y="80344"/>
                </a:cubicBezTo>
                <a:cubicBezTo>
                  <a:pt x="2296811" y="69453"/>
                  <a:pt x="2293810" y="60786"/>
                  <a:pt x="2287809" y="54340"/>
                </a:cubicBezTo>
                <a:cubicBezTo>
                  <a:pt x="2281587" y="47673"/>
                  <a:pt x="2273030" y="44339"/>
                  <a:pt x="2262139" y="44339"/>
                </a:cubicBezTo>
                <a:cubicBezTo>
                  <a:pt x="2252139" y="44339"/>
                  <a:pt x="2244026" y="47117"/>
                  <a:pt x="2237803" y="52673"/>
                </a:cubicBezTo>
                <a:cubicBezTo>
                  <a:pt x="2230691" y="59119"/>
                  <a:pt x="2227135" y="68564"/>
                  <a:pt x="2227135" y="81010"/>
                </a:cubicBezTo>
                <a:lnTo>
                  <a:pt x="2193131" y="81010"/>
                </a:lnTo>
                <a:cubicBezTo>
                  <a:pt x="2193131" y="61008"/>
                  <a:pt x="2199576" y="44784"/>
                  <a:pt x="2212467" y="32338"/>
                </a:cubicBezTo>
                <a:cubicBezTo>
                  <a:pt x="2225357" y="20114"/>
                  <a:pt x="2241915" y="14002"/>
                  <a:pt x="2262139" y="14002"/>
                </a:cubicBezTo>
                <a:close/>
                <a:moveTo>
                  <a:pt x="869823" y="14002"/>
                </a:moveTo>
                <a:cubicBezTo>
                  <a:pt x="890714" y="14002"/>
                  <a:pt x="907605" y="20336"/>
                  <a:pt x="920496" y="33004"/>
                </a:cubicBezTo>
                <a:cubicBezTo>
                  <a:pt x="933609" y="45895"/>
                  <a:pt x="940165" y="63230"/>
                  <a:pt x="940165" y="85011"/>
                </a:cubicBezTo>
                <a:cubicBezTo>
                  <a:pt x="940165" y="100346"/>
                  <a:pt x="934275" y="119793"/>
                  <a:pt x="922496" y="143351"/>
                </a:cubicBezTo>
                <a:lnTo>
                  <a:pt x="868489" y="253365"/>
                </a:lnTo>
                <a:lnTo>
                  <a:pt x="832151" y="253365"/>
                </a:lnTo>
                <a:lnTo>
                  <a:pt x="883158" y="151352"/>
                </a:lnTo>
                <a:cubicBezTo>
                  <a:pt x="877379" y="153797"/>
                  <a:pt x="870267" y="155020"/>
                  <a:pt x="861822" y="155020"/>
                </a:cubicBezTo>
                <a:cubicBezTo>
                  <a:pt x="844264" y="155020"/>
                  <a:pt x="829595" y="148797"/>
                  <a:pt x="817816" y="136351"/>
                </a:cubicBezTo>
                <a:cubicBezTo>
                  <a:pt x="805815" y="123460"/>
                  <a:pt x="799814" y="106791"/>
                  <a:pt x="799814" y="86344"/>
                </a:cubicBezTo>
                <a:cubicBezTo>
                  <a:pt x="799814" y="64564"/>
                  <a:pt x="806370" y="47006"/>
                  <a:pt x="819483" y="33671"/>
                </a:cubicBezTo>
                <a:cubicBezTo>
                  <a:pt x="832374" y="20558"/>
                  <a:pt x="849153" y="14002"/>
                  <a:pt x="869823" y="14002"/>
                </a:cubicBezTo>
                <a:close/>
                <a:moveTo>
                  <a:pt x="1470707" y="0"/>
                </a:moveTo>
                <a:lnTo>
                  <a:pt x="1499044" y="0"/>
                </a:lnTo>
                <a:lnTo>
                  <a:pt x="1528048" y="32338"/>
                </a:lnTo>
                <a:lnTo>
                  <a:pt x="1557051" y="0"/>
                </a:lnTo>
                <a:lnTo>
                  <a:pt x="1585388" y="0"/>
                </a:lnTo>
                <a:lnTo>
                  <a:pt x="1542383" y="53674"/>
                </a:lnTo>
                <a:lnTo>
                  <a:pt x="1513713" y="536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Volný tvar 28"/>
          <p:cNvSpPr/>
          <p:nvPr userDrawn="1"/>
        </p:nvSpPr>
        <p:spPr>
          <a:xfrm>
            <a:off x="8255058" y="6150421"/>
            <a:ext cx="1813941" cy="241363"/>
          </a:xfrm>
          <a:custGeom>
            <a:avLst/>
            <a:gdLst/>
            <a:ahLst/>
            <a:cxnLst/>
            <a:rect l="l" t="t" r="r" b="b"/>
            <a:pathLst>
              <a:path w="1813941" h="241363">
                <a:moveTo>
                  <a:pt x="1743599" y="128683"/>
                </a:moveTo>
                <a:cubicBezTo>
                  <a:pt x="1732708" y="128683"/>
                  <a:pt x="1724041" y="132350"/>
                  <a:pt x="1717596" y="139684"/>
                </a:cubicBezTo>
                <a:cubicBezTo>
                  <a:pt x="1710928" y="147018"/>
                  <a:pt x="1707594" y="157020"/>
                  <a:pt x="1707594" y="169688"/>
                </a:cubicBezTo>
                <a:cubicBezTo>
                  <a:pt x="1707594" y="182356"/>
                  <a:pt x="1710928" y="192357"/>
                  <a:pt x="1717596" y="199692"/>
                </a:cubicBezTo>
                <a:cubicBezTo>
                  <a:pt x="1724263" y="207248"/>
                  <a:pt x="1732931" y="211026"/>
                  <a:pt x="1743599" y="211026"/>
                </a:cubicBezTo>
                <a:cubicBezTo>
                  <a:pt x="1754489" y="211026"/>
                  <a:pt x="1763268" y="207248"/>
                  <a:pt x="1769936" y="199692"/>
                </a:cubicBezTo>
                <a:cubicBezTo>
                  <a:pt x="1776603" y="192135"/>
                  <a:pt x="1779937" y="182134"/>
                  <a:pt x="1779937" y="169688"/>
                </a:cubicBezTo>
                <a:cubicBezTo>
                  <a:pt x="1779937" y="157686"/>
                  <a:pt x="1776714" y="147907"/>
                  <a:pt x="1770269" y="140351"/>
                </a:cubicBezTo>
                <a:cubicBezTo>
                  <a:pt x="1763601" y="132572"/>
                  <a:pt x="1754711" y="128683"/>
                  <a:pt x="1743599" y="128683"/>
                </a:cubicBezTo>
                <a:close/>
                <a:moveTo>
                  <a:pt x="940784" y="55674"/>
                </a:moveTo>
                <a:lnTo>
                  <a:pt x="903780" y="161020"/>
                </a:lnTo>
                <a:lnTo>
                  <a:pt x="976789" y="161020"/>
                </a:lnTo>
                <a:close/>
                <a:moveTo>
                  <a:pt x="502634" y="55674"/>
                </a:moveTo>
                <a:lnTo>
                  <a:pt x="465630" y="161020"/>
                </a:lnTo>
                <a:lnTo>
                  <a:pt x="538639" y="161020"/>
                </a:lnTo>
                <a:close/>
                <a:moveTo>
                  <a:pt x="245554" y="34338"/>
                </a:moveTo>
                <a:lnTo>
                  <a:pt x="245554" y="108680"/>
                </a:lnTo>
                <a:lnTo>
                  <a:pt x="298894" y="108680"/>
                </a:lnTo>
                <a:cubicBezTo>
                  <a:pt x="311118" y="108680"/>
                  <a:pt x="320897" y="105458"/>
                  <a:pt x="328231" y="99012"/>
                </a:cubicBezTo>
                <a:cubicBezTo>
                  <a:pt x="335566" y="92345"/>
                  <a:pt x="339233" y="83233"/>
                  <a:pt x="339233" y="71676"/>
                </a:cubicBezTo>
                <a:cubicBezTo>
                  <a:pt x="339233" y="60119"/>
                  <a:pt x="335566" y="51006"/>
                  <a:pt x="328231" y="44339"/>
                </a:cubicBezTo>
                <a:cubicBezTo>
                  <a:pt x="320897" y="37671"/>
                  <a:pt x="311118" y="34338"/>
                  <a:pt x="298894" y="34338"/>
                </a:cubicBezTo>
                <a:close/>
                <a:moveTo>
                  <a:pt x="36005" y="34338"/>
                </a:moveTo>
                <a:lnTo>
                  <a:pt x="36005" y="113347"/>
                </a:lnTo>
                <a:lnTo>
                  <a:pt x="88011" y="113347"/>
                </a:lnTo>
                <a:cubicBezTo>
                  <a:pt x="100679" y="113347"/>
                  <a:pt x="110792" y="109903"/>
                  <a:pt x="118348" y="103013"/>
                </a:cubicBezTo>
                <a:cubicBezTo>
                  <a:pt x="126127" y="95901"/>
                  <a:pt x="130016" y="86233"/>
                  <a:pt x="130016" y="74009"/>
                </a:cubicBezTo>
                <a:cubicBezTo>
                  <a:pt x="130016" y="61563"/>
                  <a:pt x="126127" y="51784"/>
                  <a:pt x="118348" y="44672"/>
                </a:cubicBezTo>
                <a:cubicBezTo>
                  <a:pt x="110792" y="37782"/>
                  <a:pt x="100679" y="34338"/>
                  <a:pt x="88011" y="34338"/>
                </a:cubicBezTo>
                <a:close/>
                <a:moveTo>
                  <a:pt x="1381649" y="30337"/>
                </a:moveTo>
                <a:cubicBezTo>
                  <a:pt x="1370981" y="30337"/>
                  <a:pt x="1362535" y="33893"/>
                  <a:pt x="1356312" y="41005"/>
                </a:cubicBezTo>
                <a:cubicBezTo>
                  <a:pt x="1350312" y="47895"/>
                  <a:pt x="1347311" y="57229"/>
                  <a:pt x="1347311" y="69009"/>
                </a:cubicBezTo>
                <a:lnTo>
                  <a:pt x="1347311" y="172355"/>
                </a:lnTo>
                <a:cubicBezTo>
                  <a:pt x="1347311" y="184134"/>
                  <a:pt x="1350312" y="193469"/>
                  <a:pt x="1356312" y="200358"/>
                </a:cubicBezTo>
                <a:cubicBezTo>
                  <a:pt x="1362535" y="207470"/>
                  <a:pt x="1370981" y="211026"/>
                  <a:pt x="1381649" y="211026"/>
                </a:cubicBezTo>
                <a:cubicBezTo>
                  <a:pt x="1392317" y="211026"/>
                  <a:pt x="1400762" y="207470"/>
                  <a:pt x="1406985" y="200358"/>
                </a:cubicBezTo>
                <a:cubicBezTo>
                  <a:pt x="1413208" y="193246"/>
                  <a:pt x="1416320" y="183912"/>
                  <a:pt x="1416320" y="172355"/>
                </a:cubicBezTo>
                <a:lnTo>
                  <a:pt x="1416320" y="69009"/>
                </a:lnTo>
                <a:cubicBezTo>
                  <a:pt x="1416320" y="57452"/>
                  <a:pt x="1413208" y="48117"/>
                  <a:pt x="1406985" y="41005"/>
                </a:cubicBezTo>
                <a:cubicBezTo>
                  <a:pt x="1400762" y="33893"/>
                  <a:pt x="1392317" y="30337"/>
                  <a:pt x="1381649" y="30337"/>
                </a:cubicBezTo>
                <a:close/>
                <a:moveTo>
                  <a:pt x="1745266" y="2000"/>
                </a:moveTo>
                <a:lnTo>
                  <a:pt x="1781604" y="2000"/>
                </a:lnTo>
                <a:lnTo>
                  <a:pt x="1730597" y="104013"/>
                </a:lnTo>
                <a:cubicBezTo>
                  <a:pt x="1736376" y="101568"/>
                  <a:pt x="1743376" y="100346"/>
                  <a:pt x="1751600" y="100346"/>
                </a:cubicBezTo>
                <a:cubicBezTo>
                  <a:pt x="1769158" y="100346"/>
                  <a:pt x="1783826" y="106569"/>
                  <a:pt x="1795605" y="119015"/>
                </a:cubicBezTo>
                <a:cubicBezTo>
                  <a:pt x="1807829" y="131905"/>
                  <a:pt x="1813941" y="148574"/>
                  <a:pt x="1813941" y="169021"/>
                </a:cubicBezTo>
                <a:cubicBezTo>
                  <a:pt x="1813941" y="190802"/>
                  <a:pt x="1807385" y="208359"/>
                  <a:pt x="1794272" y="221694"/>
                </a:cubicBezTo>
                <a:cubicBezTo>
                  <a:pt x="1781381" y="234807"/>
                  <a:pt x="1764602" y="241363"/>
                  <a:pt x="1743932" y="241363"/>
                </a:cubicBezTo>
                <a:cubicBezTo>
                  <a:pt x="1723041" y="241363"/>
                  <a:pt x="1706150" y="235029"/>
                  <a:pt x="1693259" y="222361"/>
                </a:cubicBezTo>
                <a:cubicBezTo>
                  <a:pt x="1680146" y="209471"/>
                  <a:pt x="1673590" y="192135"/>
                  <a:pt x="1673590" y="170355"/>
                </a:cubicBezTo>
                <a:cubicBezTo>
                  <a:pt x="1673590" y="155019"/>
                  <a:pt x="1679480" y="135572"/>
                  <a:pt x="1691259" y="112014"/>
                </a:cubicBezTo>
                <a:close/>
                <a:moveTo>
                  <a:pt x="1558290" y="2000"/>
                </a:moveTo>
                <a:lnTo>
                  <a:pt x="1592294" y="2000"/>
                </a:lnTo>
                <a:lnTo>
                  <a:pt x="1592294" y="239363"/>
                </a:lnTo>
                <a:lnTo>
                  <a:pt x="1558290" y="239363"/>
                </a:lnTo>
                <a:lnTo>
                  <a:pt x="1558290" y="39005"/>
                </a:lnTo>
                <a:lnTo>
                  <a:pt x="1511951" y="79677"/>
                </a:lnTo>
                <a:lnTo>
                  <a:pt x="1511951" y="42005"/>
                </a:lnTo>
                <a:close/>
                <a:moveTo>
                  <a:pt x="925449" y="2000"/>
                </a:moveTo>
                <a:lnTo>
                  <a:pt x="954452" y="2000"/>
                </a:lnTo>
                <a:lnTo>
                  <a:pt x="1041463" y="239363"/>
                </a:lnTo>
                <a:lnTo>
                  <a:pt x="1003125" y="239363"/>
                </a:lnTo>
                <a:lnTo>
                  <a:pt x="986790" y="191691"/>
                </a:lnTo>
                <a:lnTo>
                  <a:pt x="893111" y="191691"/>
                </a:lnTo>
                <a:lnTo>
                  <a:pt x="876776" y="239363"/>
                </a:lnTo>
                <a:lnTo>
                  <a:pt x="838438" y="239363"/>
                </a:lnTo>
                <a:close/>
                <a:moveTo>
                  <a:pt x="638175" y="2000"/>
                </a:moveTo>
                <a:lnTo>
                  <a:pt x="674179" y="2000"/>
                </a:lnTo>
                <a:lnTo>
                  <a:pt x="674179" y="103346"/>
                </a:lnTo>
                <a:lnTo>
                  <a:pt x="770525" y="103346"/>
                </a:lnTo>
                <a:lnTo>
                  <a:pt x="770525" y="2000"/>
                </a:lnTo>
                <a:lnTo>
                  <a:pt x="806529" y="2000"/>
                </a:lnTo>
                <a:lnTo>
                  <a:pt x="806529" y="239363"/>
                </a:lnTo>
                <a:lnTo>
                  <a:pt x="770525" y="239363"/>
                </a:lnTo>
                <a:lnTo>
                  <a:pt x="770525" y="135684"/>
                </a:lnTo>
                <a:lnTo>
                  <a:pt x="674179" y="135684"/>
                </a:lnTo>
                <a:lnTo>
                  <a:pt x="674179" y="239363"/>
                </a:lnTo>
                <a:lnTo>
                  <a:pt x="638175" y="239363"/>
                </a:lnTo>
                <a:close/>
                <a:moveTo>
                  <a:pt x="487299" y="2000"/>
                </a:moveTo>
                <a:lnTo>
                  <a:pt x="516303" y="2000"/>
                </a:lnTo>
                <a:lnTo>
                  <a:pt x="603313" y="239363"/>
                </a:lnTo>
                <a:lnTo>
                  <a:pt x="564975" y="239363"/>
                </a:lnTo>
                <a:lnTo>
                  <a:pt x="548640" y="191691"/>
                </a:lnTo>
                <a:lnTo>
                  <a:pt x="454962" y="191691"/>
                </a:lnTo>
                <a:lnTo>
                  <a:pt x="438626" y="239363"/>
                </a:lnTo>
                <a:lnTo>
                  <a:pt x="400288" y="239363"/>
                </a:lnTo>
                <a:close/>
                <a:moveTo>
                  <a:pt x="209550" y="2000"/>
                </a:moveTo>
                <a:lnTo>
                  <a:pt x="301561" y="2000"/>
                </a:lnTo>
                <a:cubicBezTo>
                  <a:pt x="323786" y="2000"/>
                  <a:pt x="341678" y="8557"/>
                  <a:pt x="355235" y="21669"/>
                </a:cubicBezTo>
                <a:cubicBezTo>
                  <a:pt x="368570" y="34338"/>
                  <a:pt x="375237" y="50895"/>
                  <a:pt x="375237" y="71342"/>
                </a:cubicBezTo>
                <a:cubicBezTo>
                  <a:pt x="375237" y="87566"/>
                  <a:pt x="370681" y="101346"/>
                  <a:pt x="361569" y="112681"/>
                </a:cubicBezTo>
                <a:cubicBezTo>
                  <a:pt x="353123" y="123349"/>
                  <a:pt x="341900" y="130572"/>
                  <a:pt x="327898" y="134350"/>
                </a:cubicBezTo>
                <a:lnTo>
                  <a:pt x="382572" y="239363"/>
                </a:lnTo>
                <a:lnTo>
                  <a:pt x="340566" y="239363"/>
                </a:lnTo>
                <a:lnTo>
                  <a:pt x="290560" y="139351"/>
                </a:lnTo>
                <a:lnTo>
                  <a:pt x="245554" y="139351"/>
                </a:lnTo>
                <a:lnTo>
                  <a:pt x="245554" y="239363"/>
                </a:lnTo>
                <a:lnTo>
                  <a:pt x="209550" y="239363"/>
                </a:lnTo>
                <a:close/>
                <a:moveTo>
                  <a:pt x="0" y="2000"/>
                </a:moveTo>
                <a:lnTo>
                  <a:pt x="90011" y="2000"/>
                </a:lnTo>
                <a:cubicBezTo>
                  <a:pt x="112903" y="2000"/>
                  <a:pt x="131350" y="8779"/>
                  <a:pt x="145351" y="22336"/>
                </a:cubicBezTo>
                <a:cubicBezTo>
                  <a:pt x="159131" y="35893"/>
                  <a:pt x="166021" y="53118"/>
                  <a:pt x="166021" y="74009"/>
                </a:cubicBezTo>
                <a:cubicBezTo>
                  <a:pt x="166021" y="94901"/>
                  <a:pt x="159131" y="112014"/>
                  <a:pt x="145351" y="125349"/>
                </a:cubicBezTo>
                <a:cubicBezTo>
                  <a:pt x="131350" y="139128"/>
                  <a:pt x="112903" y="146018"/>
                  <a:pt x="90011" y="146018"/>
                </a:cubicBezTo>
                <a:lnTo>
                  <a:pt x="36005" y="146018"/>
                </a:lnTo>
                <a:lnTo>
                  <a:pt x="36005" y="239363"/>
                </a:lnTo>
                <a:lnTo>
                  <a:pt x="0" y="239363"/>
                </a:lnTo>
                <a:close/>
                <a:moveTo>
                  <a:pt x="1381649" y="0"/>
                </a:moveTo>
                <a:cubicBezTo>
                  <a:pt x="1401207" y="0"/>
                  <a:pt x="1417320" y="6001"/>
                  <a:pt x="1429988" y="18002"/>
                </a:cubicBezTo>
                <a:cubicBezTo>
                  <a:pt x="1443546" y="30670"/>
                  <a:pt x="1450324" y="47339"/>
                  <a:pt x="1450324" y="68008"/>
                </a:cubicBezTo>
                <a:lnTo>
                  <a:pt x="1450324" y="173355"/>
                </a:lnTo>
                <a:cubicBezTo>
                  <a:pt x="1450324" y="194024"/>
                  <a:pt x="1443546" y="210693"/>
                  <a:pt x="1429988" y="223361"/>
                </a:cubicBezTo>
                <a:cubicBezTo>
                  <a:pt x="1417320" y="235363"/>
                  <a:pt x="1401207" y="241363"/>
                  <a:pt x="1381649" y="241363"/>
                </a:cubicBezTo>
                <a:cubicBezTo>
                  <a:pt x="1362313" y="241363"/>
                  <a:pt x="1346200" y="235363"/>
                  <a:pt x="1333310" y="223361"/>
                </a:cubicBezTo>
                <a:cubicBezTo>
                  <a:pt x="1319974" y="210693"/>
                  <a:pt x="1313307" y="194024"/>
                  <a:pt x="1313307" y="173355"/>
                </a:cubicBezTo>
                <a:lnTo>
                  <a:pt x="1313307" y="68008"/>
                </a:lnTo>
                <a:cubicBezTo>
                  <a:pt x="1313307" y="47339"/>
                  <a:pt x="1319974" y="30670"/>
                  <a:pt x="1333310" y="18002"/>
                </a:cubicBezTo>
                <a:cubicBezTo>
                  <a:pt x="1346200" y="6001"/>
                  <a:pt x="1362313" y="0"/>
                  <a:pt x="1381649" y="0"/>
                </a:cubicBezTo>
                <a:close/>
                <a:moveTo>
                  <a:pt x="1202341" y="0"/>
                </a:moveTo>
                <a:cubicBezTo>
                  <a:pt x="1222788" y="0"/>
                  <a:pt x="1239345" y="6001"/>
                  <a:pt x="1252014" y="18002"/>
                </a:cubicBezTo>
                <a:cubicBezTo>
                  <a:pt x="1264682" y="30226"/>
                  <a:pt x="1271016" y="46450"/>
                  <a:pt x="1271016" y="66675"/>
                </a:cubicBezTo>
                <a:cubicBezTo>
                  <a:pt x="1271016" y="82677"/>
                  <a:pt x="1263570" y="99790"/>
                  <a:pt x="1248680" y="118015"/>
                </a:cubicBezTo>
                <a:lnTo>
                  <a:pt x="1174337" y="209026"/>
                </a:lnTo>
                <a:lnTo>
                  <a:pt x="1271016" y="209026"/>
                </a:lnTo>
                <a:lnTo>
                  <a:pt x="1271016" y="239363"/>
                </a:lnTo>
                <a:lnTo>
                  <a:pt x="1132999" y="239363"/>
                </a:lnTo>
                <a:lnTo>
                  <a:pt x="1132999" y="209026"/>
                </a:lnTo>
                <a:lnTo>
                  <a:pt x="1224343" y="98012"/>
                </a:lnTo>
                <a:cubicBezTo>
                  <a:pt x="1232789" y="87789"/>
                  <a:pt x="1237012" y="77232"/>
                  <a:pt x="1237012" y="66342"/>
                </a:cubicBezTo>
                <a:cubicBezTo>
                  <a:pt x="1237012" y="55451"/>
                  <a:pt x="1234011" y="46784"/>
                  <a:pt x="1228011" y="40338"/>
                </a:cubicBezTo>
                <a:cubicBezTo>
                  <a:pt x="1221788" y="33671"/>
                  <a:pt x="1213231" y="30337"/>
                  <a:pt x="1202341" y="30337"/>
                </a:cubicBezTo>
                <a:cubicBezTo>
                  <a:pt x="1192339" y="30337"/>
                  <a:pt x="1184227" y="33115"/>
                  <a:pt x="1178004" y="38671"/>
                </a:cubicBezTo>
                <a:cubicBezTo>
                  <a:pt x="1170892" y="45117"/>
                  <a:pt x="1167336" y="54562"/>
                  <a:pt x="1167336" y="67008"/>
                </a:cubicBezTo>
                <a:lnTo>
                  <a:pt x="1133332" y="67008"/>
                </a:lnTo>
                <a:cubicBezTo>
                  <a:pt x="1133332" y="47006"/>
                  <a:pt x="1139777" y="30782"/>
                  <a:pt x="1152668" y="18336"/>
                </a:cubicBezTo>
                <a:cubicBezTo>
                  <a:pt x="1165558" y="6112"/>
                  <a:pt x="1182116" y="0"/>
                  <a:pt x="12023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880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dnořádkov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485" y="360363"/>
            <a:ext cx="11262783" cy="838200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 snímku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421-1D11-4EFD-BE5A-DE53B3F86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895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vouřádkový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485" y="360362"/>
            <a:ext cx="11262783" cy="122237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Dvouřádkový</a:t>
            </a:r>
            <a:br>
              <a:rPr lang="cs-CZ" dirty="0"/>
            </a:br>
            <a:r>
              <a:rPr lang="cs-CZ" dirty="0"/>
              <a:t>nadpis snímku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421-1D11-4EFD-BE5A-DE53B3F86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423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84" y="360362"/>
            <a:ext cx="11262781" cy="584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421-1D11-4EFD-BE5A-DE53B3F86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305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421-1D11-4EFD-BE5A-DE53B3F86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21874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9239" y="1622667"/>
            <a:ext cx="11653523" cy="2191369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0778120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ní snímek s podnadpis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30"/>
          <p:cNvGrpSpPr/>
          <p:nvPr userDrawn="1"/>
        </p:nvGrpSpPr>
        <p:grpSpPr bwMode="gray">
          <a:xfrm>
            <a:off x="1" y="0"/>
            <a:ext cx="12259779" cy="151200"/>
            <a:chOff x="814514" y="2924944"/>
            <a:chExt cx="6400078" cy="90000"/>
          </a:xfrm>
        </p:grpSpPr>
        <p:sp>
          <p:nvSpPr>
            <p:cNvPr id="10" name="Obdélník 31"/>
            <p:cNvSpPr/>
            <p:nvPr userDrawn="1"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1" name="Obdélník 32"/>
            <p:cNvSpPr/>
            <p:nvPr userDrawn="1"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2" name="Obdélník 33"/>
            <p:cNvSpPr/>
            <p:nvPr userDrawn="1"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3" name="Obdélník 34"/>
            <p:cNvSpPr/>
            <p:nvPr userDrawn="1"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4" name="Obdélník 35"/>
            <p:cNvSpPr/>
            <p:nvPr userDrawn="1"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5" name="Obdélník 36"/>
            <p:cNvSpPr/>
            <p:nvPr userDrawn="1"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6" name="Obdélník 37"/>
            <p:cNvSpPr/>
            <p:nvPr userDrawn="1"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0486" y="3821182"/>
            <a:ext cx="5650097" cy="2573058"/>
          </a:xfrm>
        </p:spPr>
        <p:txBody>
          <a:bodyPr anchor="b" anchorCtr="0"/>
          <a:lstStyle>
            <a:lvl1pPr marL="0" indent="0" algn="l">
              <a:buNone/>
              <a:defRPr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Kontaktní informace</a:t>
            </a:r>
          </a:p>
          <a:p>
            <a:r>
              <a:rPr lang="cs-CZ" dirty="0"/>
              <a:t>o lektorovi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 hasCustomPrompt="1"/>
          </p:nvPr>
        </p:nvSpPr>
        <p:spPr>
          <a:xfrm>
            <a:off x="480486" y="1466605"/>
            <a:ext cx="11262783" cy="1352117"/>
          </a:xfrm>
        </p:spPr>
        <p:txBody>
          <a:bodyPr/>
          <a:lstStyle>
            <a:lvl1pPr algn="l">
              <a:defRPr b="1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0486" y="2818723"/>
            <a:ext cx="11262783" cy="73432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i="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grpSp>
        <p:nvGrpSpPr>
          <p:cNvPr id="19" name="Skupina 18"/>
          <p:cNvGrpSpPr/>
          <p:nvPr userDrawn="1"/>
        </p:nvGrpSpPr>
        <p:grpSpPr>
          <a:xfrm>
            <a:off x="8008629" y="4042296"/>
            <a:ext cx="3773715" cy="2470361"/>
            <a:chOff x="5109028" y="3952211"/>
            <a:chExt cx="3773715" cy="2470361"/>
          </a:xfrm>
        </p:grpSpPr>
        <p:pic>
          <p:nvPicPr>
            <p:cNvPr id="20" name="Obrázek 19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57" t="21769" r="13708" b="22718"/>
            <a:stretch/>
          </p:blipFill>
          <p:spPr>
            <a:xfrm>
              <a:off x="5109028" y="4455886"/>
              <a:ext cx="3759201" cy="1480457"/>
            </a:xfrm>
            <a:prstGeom prst="rect">
              <a:avLst/>
            </a:prstGeom>
          </p:spPr>
        </p:pic>
        <p:sp>
          <p:nvSpPr>
            <p:cNvPr id="21" name="TextovéPole 20"/>
            <p:cNvSpPr txBox="1"/>
            <p:nvPr userDrawn="1"/>
          </p:nvSpPr>
          <p:spPr>
            <a:xfrm>
              <a:off x="5580746" y="3952211"/>
              <a:ext cx="330199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2600" dirty="0">
                  <a:solidFill>
                    <a:schemeClr val="bg1"/>
                  </a:solidFill>
                  <a:latin typeface="Arial" panose="020B0604020202020204" pitchFamily="34" charset="0"/>
                </a:rPr>
                <a:t>16.–19. května 2016</a:t>
              </a:r>
            </a:p>
          </p:txBody>
        </p:sp>
        <p:sp>
          <p:nvSpPr>
            <p:cNvPr id="22" name="TextovéPole 21"/>
            <p:cNvSpPr txBox="1"/>
            <p:nvPr userDrawn="1"/>
          </p:nvSpPr>
          <p:spPr>
            <a:xfrm>
              <a:off x="5233013" y="5930129"/>
              <a:ext cx="237568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cs-CZ" sz="2600" dirty="0">
                  <a:solidFill>
                    <a:schemeClr val="bg1"/>
                  </a:solidFill>
                  <a:latin typeface="Arial" panose="020B0604020202020204" pitchFamily="34" charset="0"/>
                </a:rPr>
                <a:t>PRAHA 2016</a:t>
              </a:r>
            </a:p>
          </p:txBody>
        </p:sp>
      </p:grpSp>
      <p:grpSp>
        <p:nvGrpSpPr>
          <p:cNvPr id="18" name="Skupina 17"/>
          <p:cNvGrpSpPr/>
          <p:nvPr userDrawn="1"/>
        </p:nvGrpSpPr>
        <p:grpSpPr>
          <a:xfrm>
            <a:off x="485408" y="516162"/>
            <a:ext cx="6200743" cy="585477"/>
            <a:chOff x="301657" y="1149507"/>
            <a:chExt cx="6200743" cy="585477"/>
          </a:xfrm>
        </p:grpSpPr>
        <p:pic>
          <p:nvPicPr>
            <p:cNvPr id="24" name="Obrázek 23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7" t="26283" r="42073" b="22480"/>
            <a:stretch/>
          </p:blipFill>
          <p:spPr>
            <a:xfrm>
              <a:off x="2261491" y="1149507"/>
              <a:ext cx="1942209" cy="585477"/>
            </a:xfrm>
            <a:prstGeom prst="rect">
              <a:avLst/>
            </a:prstGeom>
          </p:spPr>
        </p:pic>
        <p:pic>
          <p:nvPicPr>
            <p:cNvPr id="25" name="Obrázek 24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57" y="1262736"/>
              <a:ext cx="1698594" cy="359019"/>
            </a:xfrm>
            <a:prstGeom prst="rect">
              <a:avLst/>
            </a:prstGeom>
          </p:spPr>
        </p:pic>
        <p:pic>
          <p:nvPicPr>
            <p:cNvPr id="26" name="Obrázek 25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87" t="26283" r="12486" b="22480"/>
            <a:stretch/>
          </p:blipFill>
          <p:spPr>
            <a:xfrm>
              <a:off x="4542970" y="1188685"/>
              <a:ext cx="1959430" cy="507120"/>
            </a:xfrm>
            <a:prstGeom prst="rect">
              <a:avLst/>
            </a:prstGeom>
          </p:spPr>
        </p:pic>
        <p:cxnSp>
          <p:nvCxnSpPr>
            <p:cNvPr id="27" name="Přímá spojnice 26"/>
            <p:cNvCxnSpPr/>
            <p:nvPr userDrawn="1"/>
          </p:nvCxnSpPr>
          <p:spPr>
            <a:xfrm>
              <a:off x="2172591" y="1207735"/>
              <a:ext cx="0" cy="48807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Přímá spojnice 27"/>
            <p:cNvCxnSpPr/>
            <p:nvPr userDrawn="1"/>
          </p:nvCxnSpPr>
          <p:spPr>
            <a:xfrm>
              <a:off x="4312541" y="1207735"/>
              <a:ext cx="0" cy="48807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1815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snímek s podnadpise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kupina 30"/>
          <p:cNvGrpSpPr/>
          <p:nvPr userDrawn="1"/>
        </p:nvGrpSpPr>
        <p:grpSpPr bwMode="gray">
          <a:xfrm>
            <a:off x="1" y="0"/>
            <a:ext cx="12259779" cy="151200"/>
            <a:chOff x="814514" y="2924944"/>
            <a:chExt cx="6400078" cy="90000"/>
          </a:xfrm>
        </p:grpSpPr>
        <p:sp>
          <p:nvSpPr>
            <p:cNvPr id="10" name="Obdélník 31"/>
            <p:cNvSpPr/>
            <p:nvPr userDrawn="1"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1" name="Obdélník 32"/>
            <p:cNvSpPr/>
            <p:nvPr userDrawn="1"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2" name="Obdélník 33"/>
            <p:cNvSpPr/>
            <p:nvPr userDrawn="1"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3" name="Obdélník 34"/>
            <p:cNvSpPr/>
            <p:nvPr userDrawn="1"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4" name="Obdélník 35"/>
            <p:cNvSpPr/>
            <p:nvPr userDrawn="1"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5" name="Obdélník 36"/>
            <p:cNvSpPr/>
            <p:nvPr userDrawn="1"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6" name="Obdélník 37"/>
            <p:cNvSpPr/>
            <p:nvPr userDrawn="1"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0332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</p:grpSp>
      <p:sp>
        <p:nvSpPr>
          <p:cNvPr id="5" name="Nadpis 4"/>
          <p:cNvSpPr>
            <a:spLocks noGrp="1"/>
          </p:cNvSpPr>
          <p:nvPr>
            <p:ph type="title" hasCustomPrompt="1"/>
          </p:nvPr>
        </p:nvSpPr>
        <p:spPr>
          <a:xfrm>
            <a:off x="480486" y="1884205"/>
            <a:ext cx="11262783" cy="1352117"/>
          </a:xfrm>
        </p:spPr>
        <p:txBody>
          <a:bodyPr/>
          <a:lstStyle>
            <a:lvl1pPr algn="l">
              <a:defRPr b="1">
                <a:solidFill>
                  <a:schemeClr val="bg2"/>
                </a:solidFill>
              </a:defRPr>
            </a:lvl1pPr>
          </a:lstStyle>
          <a:p>
            <a:r>
              <a:rPr lang="cs-CZ" dirty="0"/>
              <a:t>Název přednášky</a:t>
            </a:r>
          </a:p>
        </p:txBody>
      </p:sp>
      <p:pic>
        <p:nvPicPr>
          <p:cNvPr id="7" name="Obrázek 6" hidden="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4" y="481326"/>
            <a:ext cx="7897005" cy="642388"/>
          </a:xfrm>
          <a:prstGeom prst="rect">
            <a:avLst/>
          </a:prstGeom>
        </p:spPr>
      </p:pic>
      <p:sp>
        <p:nvSpPr>
          <p:cNvPr id="17" name="Zástupný symbol pro text 16"/>
          <p:cNvSpPr>
            <a:spLocks noGrp="1"/>
          </p:cNvSpPr>
          <p:nvPr>
            <p:ph type="body" sz="quarter" idx="10" hasCustomPrompt="1"/>
          </p:nvPr>
        </p:nvSpPr>
        <p:spPr>
          <a:xfrm>
            <a:off x="480486" y="3236321"/>
            <a:ext cx="11262783" cy="734329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400" i="0">
                <a:solidFill>
                  <a:schemeClr val="bg2"/>
                </a:solidFill>
              </a:defRPr>
            </a:lvl1pPr>
          </a:lstStyle>
          <a:p>
            <a:pPr lvl="0"/>
            <a:r>
              <a:rPr lang="cs-CZ" dirty="0"/>
              <a:t>Podnadpis</a:t>
            </a:r>
          </a:p>
        </p:txBody>
      </p:sp>
      <p:pic>
        <p:nvPicPr>
          <p:cNvPr id="21" name="Obrázek 2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b="21166"/>
          <a:stretch/>
        </p:blipFill>
        <p:spPr>
          <a:xfrm>
            <a:off x="10823009" y="6413816"/>
            <a:ext cx="983559" cy="351247"/>
          </a:xfrm>
          <a:prstGeom prst="rect">
            <a:avLst/>
          </a:prstGeom>
        </p:spPr>
      </p:pic>
      <p:grpSp>
        <p:nvGrpSpPr>
          <p:cNvPr id="26" name="Skupina 25"/>
          <p:cNvGrpSpPr/>
          <p:nvPr userDrawn="1"/>
        </p:nvGrpSpPr>
        <p:grpSpPr>
          <a:xfrm>
            <a:off x="437959" y="6432726"/>
            <a:ext cx="3589441" cy="338917"/>
            <a:chOff x="301657" y="1149507"/>
            <a:chExt cx="6200743" cy="585477"/>
          </a:xfrm>
        </p:grpSpPr>
        <p:pic>
          <p:nvPicPr>
            <p:cNvPr id="27" name="Obrázek 26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7" t="26283" r="42073" b="22480"/>
            <a:stretch/>
          </p:blipFill>
          <p:spPr>
            <a:xfrm>
              <a:off x="2261491" y="1149507"/>
              <a:ext cx="1942209" cy="585477"/>
            </a:xfrm>
            <a:prstGeom prst="rect">
              <a:avLst/>
            </a:prstGeom>
          </p:spPr>
        </p:pic>
        <p:pic>
          <p:nvPicPr>
            <p:cNvPr id="28" name="Obrázek 27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57" y="1262736"/>
              <a:ext cx="1698594" cy="359019"/>
            </a:xfrm>
            <a:prstGeom prst="rect">
              <a:avLst/>
            </a:prstGeom>
          </p:spPr>
        </p:pic>
        <p:pic>
          <p:nvPicPr>
            <p:cNvPr id="29" name="Obrázek 28"/>
            <p:cNvPicPr>
              <a:picLocks noChangeAspect="1"/>
            </p:cNvPicPr>
            <p:nvPr userDrawn="1"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87" t="26283" r="12486" b="22480"/>
            <a:stretch/>
          </p:blipFill>
          <p:spPr>
            <a:xfrm>
              <a:off x="4542970" y="1188685"/>
              <a:ext cx="1959430" cy="507120"/>
            </a:xfrm>
            <a:prstGeom prst="rect">
              <a:avLst/>
            </a:prstGeom>
          </p:spPr>
        </p:pic>
        <p:cxnSp>
          <p:nvCxnSpPr>
            <p:cNvPr id="30" name="Přímá spojnice 29"/>
            <p:cNvCxnSpPr/>
            <p:nvPr userDrawn="1"/>
          </p:nvCxnSpPr>
          <p:spPr>
            <a:xfrm>
              <a:off x="2172591" y="1207735"/>
              <a:ext cx="0" cy="48807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Přímá spojnice 30"/>
            <p:cNvCxnSpPr/>
            <p:nvPr userDrawn="1"/>
          </p:nvCxnSpPr>
          <p:spPr>
            <a:xfrm>
              <a:off x="4312541" y="1207735"/>
              <a:ext cx="0" cy="48807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4721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nořádkový nadpis + 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485" y="360363"/>
            <a:ext cx="11262783" cy="830874"/>
          </a:xfrm>
        </p:spPr>
        <p:txBody>
          <a:bodyPr/>
          <a:lstStyle>
            <a:lvl1pPr>
              <a:defRPr b="0"/>
            </a:lvl1pPr>
          </a:lstStyle>
          <a:p>
            <a:r>
              <a:rPr lang="cs-CZ" dirty="0"/>
              <a:t>Jednořádkový nadpis snímku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85" y="1342239"/>
            <a:ext cx="11262783" cy="4858536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5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300"/>
              </a:spcBef>
              <a:defRPr/>
            </a:lvl4pPr>
            <a:lvl5pPr>
              <a:spcBef>
                <a:spcPts val="3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7968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BD5C421-1D11-4EFD-BE5A-DE53B3F862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80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vouřádkový 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485" y="360365"/>
            <a:ext cx="11262783" cy="1208379"/>
          </a:xfrm>
        </p:spPr>
        <p:txBody>
          <a:bodyPr>
            <a:noAutofit/>
          </a:bodyPr>
          <a:lstStyle>
            <a:lvl1pPr>
              <a:defRPr sz="4200" b="0"/>
            </a:lvl1pPr>
          </a:lstStyle>
          <a:p>
            <a:r>
              <a:rPr lang="cs-CZ" dirty="0"/>
              <a:t>Dvouřádkový</a:t>
            </a:r>
            <a:br>
              <a:rPr lang="cs-CZ" dirty="0"/>
            </a:br>
            <a:r>
              <a:rPr lang="cs-CZ" dirty="0"/>
              <a:t>nadpis snímku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485" y="1752603"/>
            <a:ext cx="11262783" cy="4448175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7968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BD5C421-1D11-4EFD-BE5A-DE53B3F8621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53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ednořádkový nadpis +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485" y="360365"/>
            <a:ext cx="11262783" cy="83820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 snímku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86" y="1349376"/>
            <a:ext cx="5513916" cy="4851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349376"/>
            <a:ext cx="5545667" cy="48513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421-1D11-4EFD-BE5A-DE53B3F86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014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ednořádkový nadpis + 3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485" y="360365"/>
            <a:ext cx="11262783" cy="83820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 snímku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83" y="1349374"/>
            <a:ext cx="3600000" cy="48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3265" y="1349374"/>
            <a:ext cx="3600000" cy="48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421-1D11-4EFD-BE5A-DE53B3F8621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311873" y="1349374"/>
            <a:ext cx="3600000" cy="48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2063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Jednořádkový nadpis +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485" y="360365"/>
            <a:ext cx="11262783" cy="838201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Jednořádkový nadpis snímku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86" y="1349374"/>
            <a:ext cx="5513916" cy="23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349374"/>
            <a:ext cx="5545667" cy="23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421-1D11-4EFD-BE5A-DE53B3F8621D}" type="slidenum">
              <a:rPr lang="cs-CZ" smtClean="0"/>
              <a:t>‹#›</a:t>
            </a:fld>
            <a:endParaRPr lang="cs-CZ"/>
          </a:p>
        </p:txBody>
      </p:sp>
      <p:sp>
        <p:nvSpPr>
          <p:cNvPr id="6" name="Content Placeholder 2"/>
          <p:cNvSpPr>
            <a:spLocks noGrp="1"/>
          </p:cNvSpPr>
          <p:nvPr>
            <p:ph sz="half" idx="13"/>
          </p:nvPr>
        </p:nvSpPr>
        <p:spPr>
          <a:xfrm>
            <a:off x="480486" y="3836737"/>
            <a:ext cx="5513916" cy="23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4"/>
          </p:nvPr>
        </p:nvSpPr>
        <p:spPr>
          <a:xfrm>
            <a:off x="6197601" y="3830013"/>
            <a:ext cx="5545667" cy="234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374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ouřádkový nadpis +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485" y="360362"/>
            <a:ext cx="11262783" cy="1222376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Dvouřádkový</a:t>
            </a:r>
            <a:br>
              <a:rPr lang="cs-CZ" dirty="0"/>
            </a:br>
            <a:r>
              <a:rPr lang="cs-CZ" dirty="0"/>
              <a:t>nadpis snímku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0486" y="1752600"/>
            <a:ext cx="5513916" cy="44481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752600"/>
            <a:ext cx="5545667" cy="444817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5C421-1D11-4EFD-BE5A-DE53B3F862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8269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485" y="360365"/>
            <a:ext cx="11262783" cy="83820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/>
              <a:t>Nadpis snímku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85" y="1349376"/>
            <a:ext cx="11262783" cy="48513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odrážka první úroveň</a:t>
            </a:r>
            <a:endParaRPr lang="en-US" dirty="0"/>
          </a:p>
          <a:p>
            <a:pPr lvl="1"/>
            <a:r>
              <a:rPr lang="en-US" dirty="0" err="1"/>
              <a:t>odrážka</a:t>
            </a:r>
            <a:r>
              <a:rPr lang="en-US" dirty="0"/>
              <a:t> </a:t>
            </a:r>
            <a:r>
              <a:rPr lang="cs-CZ" dirty="0"/>
              <a:t>druhá </a:t>
            </a:r>
            <a:r>
              <a:rPr lang="en-US" dirty="0" err="1"/>
              <a:t>úroveň</a:t>
            </a:r>
            <a:endParaRPr lang="en-US" dirty="0"/>
          </a:p>
          <a:p>
            <a:pPr lvl="2"/>
            <a:r>
              <a:rPr lang="en-US" dirty="0" err="1"/>
              <a:t>odrážka</a:t>
            </a:r>
            <a:r>
              <a:rPr lang="en-US" dirty="0"/>
              <a:t> </a:t>
            </a:r>
            <a:r>
              <a:rPr lang="cs-CZ" dirty="0"/>
              <a:t>třetí </a:t>
            </a:r>
            <a:r>
              <a:rPr lang="en-US" dirty="0" err="1"/>
              <a:t>úroveň</a:t>
            </a:r>
            <a:endParaRPr lang="en-US" dirty="0"/>
          </a:p>
          <a:p>
            <a:pPr lvl="3"/>
            <a:r>
              <a:rPr lang="en-US" dirty="0" err="1"/>
              <a:t>odrážka</a:t>
            </a:r>
            <a:r>
              <a:rPr lang="en-US" dirty="0"/>
              <a:t> </a:t>
            </a:r>
            <a:r>
              <a:rPr lang="cs-CZ" dirty="0"/>
              <a:t>čtvrtá </a:t>
            </a:r>
            <a:r>
              <a:rPr lang="en-US" dirty="0" err="1"/>
              <a:t>úroveň</a:t>
            </a:r>
            <a:endParaRPr lang="en-US" dirty="0"/>
          </a:p>
          <a:p>
            <a:pPr lvl="4"/>
            <a:r>
              <a:rPr lang="en-US" dirty="0" err="1"/>
              <a:t>odrážka</a:t>
            </a:r>
            <a:r>
              <a:rPr lang="en-US" dirty="0"/>
              <a:t> </a:t>
            </a:r>
            <a:r>
              <a:rPr lang="cs-CZ" dirty="0"/>
              <a:t>pátá </a:t>
            </a:r>
            <a:r>
              <a:rPr lang="en-US" dirty="0" err="1"/>
              <a:t>úroveň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7968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BD5C421-1D11-4EFD-BE5A-DE53B3F8621D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9" name="Skupina 30"/>
          <p:cNvGrpSpPr/>
          <p:nvPr userDrawn="1"/>
        </p:nvGrpSpPr>
        <p:grpSpPr bwMode="gray">
          <a:xfrm>
            <a:off x="1" y="0"/>
            <a:ext cx="12259779" cy="151200"/>
            <a:chOff x="814514" y="2924944"/>
            <a:chExt cx="6400078" cy="90000"/>
          </a:xfrm>
        </p:grpSpPr>
        <p:sp>
          <p:nvSpPr>
            <p:cNvPr id="10" name="Obdélník 31"/>
            <p:cNvSpPr/>
            <p:nvPr userDrawn="1"/>
          </p:nvSpPr>
          <p:spPr bwMode="gray">
            <a:xfrm>
              <a:off x="814514" y="2924944"/>
              <a:ext cx="914400" cy="90000"/>
            </a:xfrm>
            <a:prstGeom prst="rect">
              <a:avLst/>
            </a:prstGeom>
            <a:solidFill>
              <a:srgbClr val="0096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1" name="Obdélník 32"/>
            <p:cNvSpPr/>
            <p:nvPr userDrawn="1"/>
          </p:nvSpPr>
          <p:spPr bwMode="gray">
            <a:xfrm>
              <a:off x="1728914" y="2924944"/>
              <a:ext cx="914400" cy="90000"/>
            </a:xfrm>
            <a:prstGeom prst="rect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2" name="Obdélník 33"/>
            <p:cNvSpPr/>
            <p:nvPr userDrawn="1"/>
          </p:nvSpPr>
          <p:spPr bwMode="gray">
            <a:xfrm>
              <a:off x="2643314" y="2924944"/>
              <a:ext cx="914400" cy="90000"/>
            </a:xfrm>
            <a:prstGeom prst="rect">
              <a:avLst/>
            </a:prstGeom>
            <a:solidFill>
              <a:srgbClr val="C8D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3" name="Obdélník 34"/>
            <p:cNvSpPr/>
            <p:nvPr userDrawn="1"/>
          </p:nvSpPr>
          <p:spPr bwMode="gray">
            <a:xfrm>
              <a:off x="3557714" y="2924944"/>
              <a:ext cx="914400" cy="90000"/>
            </a:xfrm>
            <a:prstGeom prst="rect">
              <a:avLst/>
            </a:prstGeom>
            <a:solidFill>
              <a:srgbClr val="EA52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4" name="Obdélník 35"/>
            <p:cNvSpPr/>
            <p:nvPr userDrawn="1"/>
          </p:nvSpPr>
          <p:spPr bwMode="gray">
            <a:xfrm>
              <a:off x="4472114" y="2924944"/>
              <a:ext cx="914400" cy="90000"/>
            </a:xfrm>
            <a:prstGeom prst="rect">
              <a:avLst/>
            </a:prstGeom>
            <a:solidFill>
              <a:srgbClr val="009F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5" name="Obdélník 36"/>
            <p:cNvSpPr/>
            <p:nvPr userDrawn="1"/>
          </p:nvSpPr>
          <p:spPr bwMode="gray">
            <a:xfrm>
              <a:off x="5386514" y="2924944"/>
              <a:ext cx="914400" cy="90000"/>
            </a:xfrm>
            <a:prstGeom prst="rect">
              <a:avLst/>
            </a:prstGeom>
            <a:solidFill>
              <a:srgbClr val="EF7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  <p:sp>
          <p:nvSpPr>
            <p:cNvPr id="16" name="Obdélník 37"/>
            <p:cNvSpPr/>
            <p:nvPr userDrawn="1"/>
          </p:nvSpPr>
          <p:spPr bwMode="gray">
            <a:xfrm>
              <a:off x="6300192" y="2924944"/>
              <a:ext cx="914400" cy="90000"/>
            </a:xfrm>
            <a:prstGeom prst="rect">
              <a:avLst/>
            </a:prstGeom>
            <a:solidFill>
              <a:srgbClr val="1E32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cs-CZ" sz="1800"/>
            </a:p>
          </p:txBody>
        </p:sp>
      </p:grpSp>
      <p:pic>
        <p:nvPicPr>
          <p:cNvPr id="17" name="Obrázek 16" hidden="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976" y="6240759"/>
            <a:ext cx="5577445" cy="453702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11" b="21166"/>
          <a:stretch/>
        </p:blipFill>
        <p:spPr>
          <a:xfrm>
            <a:off x="10823009" y="6413816"/>
            <a:ext cx="983559" cy="351247"/>
          </a:xfrm>
          <a:prstGeom prst="rect">
            <a:avLst/>
          </a:prstGeom>
        </p:spPr>
      </p:pic>
      <p:grpSp>
        <p:nvGrpSpPr>
          <p:cNvPr id="18" name="Skupina 17"/>
          <p:cNvGrpSpPr/>
          <p:nvPr userDrawn="1"/>
        </p:nvGrpSpPr>
        <p:grpSpPr>
          <a:xfrm>
            <a:off x="461405" y="6440541"/>
            <a:ext cx="3589441" cy="338917"/>
            <a:chOff x="301657" y="1149507"/>
            <a:chExt cx="6200743" cy="585477"/>
          </a:xfrm>
        </p:grpSpPr>
        <p:pic>
          <p:nvPicPr>
            <p:cNvPr id="21" name="Obrázek 20"/>
            <p:cNvPicPr>
              <a:picLocks noChangeAspect="1"/>
            </p:cNvPicPr>
            <p:nvPr userDrawn="1"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607" t="26283" r="42073" b="22480"/>
            <a:stretch/>
          </p:blipFill>
          <p:spPr>
            <a:xfrm>
              <a:off x="2261491" y="1149507"/>
              <a:ext cx="1942209" cy="585477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657" y="1262736"/>
              <a:ext cx="1698594" cy="359019"/>
            </a:xfrm>
            <a:prstGeom prst="rect">
              <a:avLst/>
            </a:prstGeom>
          </p:spPr>
        </p:pic>
        <p:pic>
          <p:nvPicPr>
            <p:cNvPr id="23" name="Obrázek 22"/>
            <p:cNvPicPr>
              <a:picLocks noChangeAspect="1"/>
            </p:cNvPicPr>
            <p:nvPr userDrawn="1"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187" t="26283" r="12486" b="22480"/>
            <a:stretch/>
          </p:blipFill>
          <p:spPr>
            <a:xfrm>
              <a:off x="4542970" y="1188685"/>
              <a:ext cx="1959430" cy="507120"/>
            </a:xfrm>
            <a:prstGeom prst="rect">
              <a:avLst/>
            </a:prstGeom>
          </p:spPr>
        </p:pic>
        <p:cxnSp>
          <p:nvCxnSpPr>
            <p:cNvPr id="24" name="Přímá spojnice 23"/>
            <p:cNvCxnSpPr/>
            <p:nvPr userDrawn="1"/>
          </p:nvCxnSpPr>
          <p:spPr>
            <a:xfrm>
              <a:off x="2172591" y="1207735"/>
              <a:ext cx="0" cy="48807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24"/>
            <p:cNvCxnSpPr/>
            <p:nvPr userDrawn="1"/>
          </p:nvCxnSpPr>
          <p:spPr>
            <a:xfrm>
              <a:off x="4312541" y="1207735"/>
              <a:ext cx="0" cy="488070"/>
            </a:xfrm>
            <a:prstGeom prst="line">
              <a:avLst/>
            </a:prstGeom>
            <a:ln w="12700">
              <a:solidFill>
                <a:schemeClr val="tx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29807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0" r:id="rId4"/>
    <p:sldLayoutId id="2147483656" r:id="rId5"/>
    <p:sldLayoutId id="2147483652" r:id="rId6"/>
    <p:sldLayoutId id="2147483663" r:id="rId7"/>
    <p:sldLayoutId id="2147483664" r:id="rId8"/>
    <p:sldLayoutId id="2147483658" r:id="rId9"/>
    <p:sldLayoutId id="2147483654" r:id="rId10"/>
    <p:sldLayoutId id="2147483657" r:id="rId11"/>
    <p:sldLayoutId id="2147483665" r:id="rId12"/>
    <p:sldLayoutId id="2147483655" r:id="rId13"/>
    <p:sldLayoutId id="2147483666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ejda@servodata.net" TargetMode="External"/><Relationship Id="rId2" Type="http://schemas.openxmlformats.org/officeDocument/2006/relationships/hyperlink" Target="mailto:jan.marek@servodata.ne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gopas.cz/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480486" y="3821182"/>
            <a:ext cx="7051530" cy="2573058"/>
          </a:xfrm>
        </p:spPr>
        <p:txBody>
          <a:bodyPr>
            <a:normAutofit/>
          </a:bodyPr>
          <a:lstStyle/>
          <a:p>
            <a:r>
              <a:rPr lang="cs-CZ" sz="2800" dirty="0"/>
              <a:t>Jan Marek | MVP, MCSE, MCSA</a:t>
            </a:r>
          </a:p>
          <a:p>
            <a:r>
              <a:rPr lang="cs-CZ" sz="1800" dirty="0" err="1"/>
              <a:t>Principal</a:t>
            </a:r>
            <a:r>
              <a:rPr lang="cs-CZ" sz="1800" dirty="0"/>
              <a:t> Solution </a:t>
            </a:r>
            <a:r>
              <a:rPr lang="cs-CZ" sz="1800" dirty="0" err="1"/>
              <a:t>Architect</a:t>
            </a:r>
            <a:r>
              <a:rPr lang="cs-CZ" sz="1800" dirty="0"/>
              <a:t> </a:t>
            </a:r>
            <a:r>
              <a:rPr lang="cs-CZ" sz="1800" dirty="0" err="1"/>
              <a:t>at</a:t>
            </a:r>
            <a:r>
              <a:rPr lang="cs-CZ" sz="1800" dirty="0"/>
              <a:t> </a:t>
            </a:r>
            <a:r>
              <a:rPr lang="cs-CZ" sz="1800" dirty="0" err="1"/>
              <a:t>Servodata</a:t>
            </a:r>
            <a:r>
              <a:rPr lang="cs-CZ" sz="1800" dirty="0"/>
              <a:t> a.s.</a:t>
            </a:r>
          </a:p>
          <a:p>
            <a:r>
              <a:rPr lang="en-US" sz="1800" dirty="0">
                <a:hlinkClick r:id="rId2"/>
              </a:rPr>
              <a:t>j</a:t>
            </a:r>
            <a:r>
              <a:rPr lang="cs-CZ" sz="1800" dirty="0">
                <a:hlinkClick r:id="rId2"/>
              </a:rPr>
              <a:t>an.marek@servodata.net</a:t>
            </a:r>
            <a:r>
              <a:rPr lang="en-US" sz="1800" dirty="0"/>
              <a:t> | janmarek.eu | @</a:t>
            </a:r>
            <a:r>
              <a:rPr lang="en-US" sz="1800" dirty="0" err="1"/>
              <a:t>mcpjanmarek</a:t>
            </a:r>
            <a:endParaRPr lang="cs-CZ" sz="1800" dirty="0"/>
          </a:p>
          <a:p>
            <a:endParaRPr lang="cs-CZ" sz="1800" dirty="0"/>
          </a:p>
          <a:p>
            <a:r>
              <a:rPr lang="cs-CZ" sz="2400" dirty="0"/>
              <a:t>Daniel Hejda | MCSE, MCSA, MCP</a:t>
            </a:r>
          </a:p>
          <a:p>
            <a:r>
              <a:rPr lang="cs-CZ" sz="1800" dirty="0"/>
              <a:t>Team </a:t>
            </a:r>
            <a:r>
              <a:rPr lang="cs-CZ" sz="1800" dirty="0" err="1"/>
              <a:t>Lead</a:t>
            </a:r>
            <a:r>
              <a:rPr lang="cs-CZ" sz="1800" dirty="0"/>
              <a:t> and </a:t>
            </a:r>
            <a:r>
              <a:rPr lang="cs-CZ" sz="1800" dirty="0" err="1"/>
              <a:t>Technical</a:t>
            </a:r>
            <a:r>
              <a:rPr lang="cs-CZ" sz="1800" dirty="0"/>
              <a:t> </a:t>
            </a:r>
            <a:r>
              <a:rPr lang="cs-CZ" sz="1800" dirty="0" err="1"/>
              <a:t>consultant</a:t>
            </a:r>
            <a:r>
              <a:rPr lang="cs-CZ" sz="1800" dirty="0"/>
              <a:t> </a:t>
            </a:r>
            <a:r>
              <a:rPr lang="cs-CZ" sz="1800" dirty="0" err="1"/>
              <a:t>at</a:t>
            </a:r>
            <a:r>
              <a:rPr lang="cs-CZ" sz="1800" dirty="0"/>
              <a:t> </a:t>
            </a:r>
            <a:r>
              <a:rPr lang="cs-CZ" sz="1800" dirty="0" err="1"/>
              <a:t>Servodata</a:t>
            </a:r>
            <a:r>
              <a:rPr lang="cs-CZ" sz="1800" dirty="0"/>
              <a:t> a.s.</a:t>
            </a:r>
          </a:p>
          <a:p>
            <a:r>
              <a:rPr lang="cs-CZ" sz="1800" dirty="0">
                <a:hlinkClick r:id="rId3"/>
              </a:rPr>
              <a:t>hejda@servodata.net</a:t>
            </a:r>
            <a:r>
              <a:rPr lang="en-US" sz="1800" dirty="0"/>
              <a:t> | defense-ops.com | @</a:t>
            </a:r>
            <a:r>
              <a:rPr lang="en-US" sz="1800" dirty="0" err="1"/>
              <a:t>daniel_hejda</a:t>
            </a:r>
            <a:endParaRPr lang="cs-CZ" sz="18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Hyper-V Cluster Best Practises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951639" y="384751"/>
            <a:ext cx="17091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F7B519"/>
                </a:solidFill>
              </a:rPr>
              <a:t>GOLD PARTNER:</a:t>
            </a:r>
          </a:p>
        </p:txBody>
      </p:sp>
      <p:pic>
        <p:nvPicPr>
          <p:cNvPr id="5" name="Picture 2" descr="G:\Marketing\akce_(TechEd_Bootcamp_divadlo_atd)\TechEd\TechEd 2016\Partneři\Partneři\VIVmail - Gold partner\vivmail_horizontal_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306" y="687299"/>
            <a:ext cx="1687498" cy="28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0011667" y="384751"/>
            <a:ext cx="186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</a:rPr>
              <a:t>Hlavní odborný partner:</a:t>
            </a:r>
          </a:p>
        </p:txBody>
      </p:sp>
      <p:pic>
        <p:nvPicPr>
          <p:cNvPr id="1026" name="Picture 2" descr="G:\Marketing\akce_(TechEd_Bootcamp_divadlo_atd)\TechEd\TechEd 2016\Partneři\Partneři\KPCS\kpcs-logo-dar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714" y="661750"/>
            <a:ext cx="1064156" cy="30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00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err="1"/>
              <a:t>QoS</a:t>
            </a:r>
            <a:r>
              <a:rPr lang="en-US" dirty="0"/>
              <a:t> Configuration</a:t>
            </a:r>
          </a:p>
        </p:txBody>
      </p:sp>
      <p:pic>
        <p:nvPicPr>
          <p:cNvPr id="24" name="Picture 23"/>
          <p:cNvPicPr/>
          <p:nvPr/>
        </p:nvPicPr>
        <p:blipFill rotWithShape="1">
          <a:blip r:embed="rId2"/>
          <a:srcRect b="16129"/>
          <a:stretch/>
        </p:blipFill>
        <p:spPr>
          <a:xfrm>
            <a:off x="480484" y="1286178"/>
            <a:ext cx="9673709" cy="5001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078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err="1"/>
              <a:t>QoS</a:t>
            </a:r>
            <a:r>
              <a:rPr lang="en-US" dirty="0"/>
              <a:t> Events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b="58595"/>
          <a:stretch/>
        </p:blipFill>
        <p:spPr>
          <a:xfrm>
            <a:off x="480485" y="1254333"/>
            <a:ext cx="5750966" cy="378793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2"/>
          <a:srcRect t="42367" b="9040"/>
          <a:stretch/>
        </p:blipFill>
        <p:spPr>
          <a:xfrm>
            <a:off x="6313177" y="1628800"/>
            <a:ext cx="5617566" cy="434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err="1"/>
              <a:t>QoS</a:t>
            </a:r>
            <a:r>
              <a:rPr lang="en-US" dirty="0"/>
              <a:t> Experience</a:t>
            </a:r>
          </a:p>
        </p:txBody>
      </p:sp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-591264" y="1191237"/>
            <a:ext cx="7386042" cy="3537517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/>
          <a:stretch>
            <a:fillRect/>
          </a:stretch>
        </p:blipFill>
        <p:spPr>
          <a:xfrm>
            <a:off x="4743143" y="3094663"/>
            <a:ext cx="6917634" cy="333912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683931" y="5712823"/>
            <a:ext cx="2090058" cy="72096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20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622667"/>
            <a:ext cx="11653523" cy="2782300"/>
          </a:xfrm>
        </p:spPr>
        <p:txBody>
          <a:bodyPr/>
          <a:lstStyle/>
          <a:p>
            <a:r>
              <a:rPr lang="en-US" dirty="0"/>
              <a:t>Enable VM heartbeat setting</a:t>
            </a:r>
          </a:p>
          <a:p>
            <a:pPr lvl="2"/>
            <a:r>
              <a:rPr lang="en-US" dirty="0"/>
              <a:t>Requires Integration Components (ICs) </a:t>
            </a:r>
            <a:br>
              <a:rPr lang="en-US" dirty="0"/>
            </a:br>
            <a:r>
              <a:rPr lang="en-US" dirty="0"/>
              <a:t>installed in VM</a:t>
            </a:r>
          </a:p>
          <a:p>
            <a:r>
              <a:rPr lang="en-US" dirty="0"/>
              <a:t>Health check for VM OS from host</a:t>
            </a:r>
          </a:p>
          <a:p>
            <a:pPr lvl="2"/>
            <a:r>
              <a:rPr lang="en-US" dirty="0"/>
              <a:t>User-Mode Hangs</a:t>
            </a:r>
          </a:p>
          <a:p>
            <a:pPr lvl="2"/>
            <a:r>
              <a:rPr lang="en-US" dirty="0"/>
              <a:t>System Crashes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Enable VM Health Monitoring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877" y="1273879"/>
            <a:ext cx="3942231" cy="47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Oval 39"/>
          <p:cNvSpPr/>
          <p:nvPr/>
        </p:nvSpPr>
        <p:spPr>
          <a:xfrm>
            <a:off x="8100877" y="3962795"/>
            <a:ext cx="3251433" cy="555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96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FEFEF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9803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622667"/>
            <a:ext cx="11653523" cy="4111895"/>
          </a:xfrm>
        </p:spPr>
        <p:txBody>
          <a:bodyPr/>
          <a:lstStyle/>
          <a:p>
            <a:r>
              <a:rPr lang="en-US"/>
              <a:t>‘Auto Start’ setting configures if a </a:t>
            </a:r>
            <a:br>
              <a:rPr lang="en-US"/>
            </a:br>
            <a:r>
              <a:rPr lang="en-US"/>
              <a:t>VM should be automatically </a:t>
            </a:r>
            <a:br>
              <a:rPr lang="en-US"/>
            </a:br>
            <a:r>
              <a:rPr lang="en-US"/>
              <a:t>started on failover</a:t>
            </a:r>
          </a:p>
          <a:p>
            <a:pPr lvl="1"/>
            <a:r>
              <a:rPr lang="en-US"/>
              <a:t>Group property</a:t>
            </a:r>
          </a:p>
          <a:p>
            <a:pPr lvl="1"/>
            <a:r>
              <a:rPr lang="en-US"/>
              <a:t>Disabling mark groups as lower priority</a:t>
            </a:r>
          </a:p>
          <a:p>
            <a:pPr lvl="1"/>
            <a:r>
              <a:rPr lang="en-US"/>
              <a:t>Enabled by default</a:t>
            </a:r>
          </a:p>
          <a:p>
            <a:r>
              <a:rPr lang="en-US"/>
              <a:t>Disabled VMs needs manual </a:t>
            </a:r>
            <a:br>
              <a:rPr lang="en-US"/>
            </a:br>
            <a:r>
              <a:rPr lang="en-US"/>
              <a:t>restart to recover after a crash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Disable Starting Low Priority VMs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166" y="1448363"/>
            <a:ext cx="3942231" cy="471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8468565" y="5028746"/>
            <a:ext cx="2502853" cy="55565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96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FEFEF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5524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732" y="3871995"/>
            <a:ext cx="3119760" cy="37301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8733" y="119714"/>
            <a:ext cx="3122745" cy="3733717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40" y="1189495"/>
            <a:ext cx="10234182" cy="4124206"/>
          </a:xfrm>
        </p:spPr>
        <p:txBody>
          <a:bodyPr/>
          <a:lstStyle/>
          <a:p>
            <a:r>
              <a:rPr lang="en-US" dirty="0"/>
              <a:t>‘Preferred Owners’</a:t>
            </a:r>
          </a:p>
          <a:p>
            <a:pPr lvl="1"/>
            <a:r>
              <a:rPr lang="en-US" dirty="0"/>
              <a:t>VMs will start on preferred host</a:t>
            </a:r>
          </a:p>
          <a:p>
            <a:r>
              <a:rPr lang="en-US" dirty="0"/>
              <a:t>‘Possible Owners’</a:t>
            </a:r>
          </a:p>
          <a:p>
            <a:pPr lvl="1"/>
            <a:r>
              <a:rPr lang="en-US" dirty="0"/>
              <a:t>VMs will start on a possible owner, only if a </a:t>
            </a:r>
            <a:br>
              <a:rPr lang="en-US" dirty="0"/>
            </a:br>
            <a:r>
              <a:rPr lang="en-US" dirty="0"/>
              <a:t>preferred owner is not available</a:t>
            </a:r>
          </a:p>
          <a:p>
            <a:r>
              <a:rPr lang="en-US" dirty="0"/>
              <a:t>If neither a preferred or possible owner </a:t>
            </a:r>
            <a:br>
              <a:rPr lang="en-US" dirty="0"/>
            </a:br>
            <a:r>
              <a:rPr lang="en-US" dirty="0"/>
              <a:t>is available, the VM will move to an </a:t>
            </a:r>
            <a:br>
              <a:rPr lang="en-US" dirty="0"/>
            </a:br>
            <a:r>
              <a:rPr lang="en-US" dirty="0"/>
              <a:t>active node, but not start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 VMs on Preferred Hosts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8762245" y="4467319"/>
            <a:ext cx="3190862" cy="96162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96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FEFEF"/>
              </a:solidFill>
              <a:sym typeface="Gill Sans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762244" y="1536599"/>
            <a:ext cx="3146179" cy="11312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96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FEFEF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8452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69240" y="1189495"/>
            <a:ext cx="7725229" cy="4530471"/>
          </a:xfrm>
        </p:spPr>
        <p:txBody>
          <a:bodyPr/>
          <a:lstStyle/>
          <a:p>
            <a:r>
              <a:rPr lang="en-US" sz="2800" dirty="0"/>
              <a:t>‘Persistent Mode’ will attempt to place VMs back on the last node they were hosted on during start</a:t>
            </a:r>
          </a:p>
          <a:p>
            <a:pPr lvl="1"/>
            <a:r>
              <a:rPr lang="en-US" sz="2400" dirty="0"/>
              <a:t>Only takes affect when complete cluster is started up</a:t>
            </a:r>
          </a:p>
          <a:p>
            <a:pPr lvl="1"/>
            <a:r>
              <a:rPr lang="en-US" sz="2400" dirty="0"/>
              <a:t>Prevents overloading the first nodes that startup </a:t>
            </a:r>
            <a:br>
              <a:rPr lang="en-US" sz="2400" dirty="0"/>
            </a:br>
            <a:r>
              <a:rPr lang="en-US" sz="2400" dirty="0"/>
              <a:t>with large numbers of VMs</a:t>
            </a:r>
          </a:p>
          <a:p>
            <a:r>
              <a:rPr lang="en-US" sz="2800" dirty="0"/>
              <a:t>Better VM distribution after </a:t>
            </a:r>
            <a:br>
              <a:rPr lang="en-US" sz="2800" dirty="0"/>
            </a:br>
            <a:r>
              <a:rPr lang="en-US" sz="2800" dirty="0"/>
              <a:t>cold start</a:t>
            </a:r>
          </a:p>
          <a:p>
            <a:r>
              <a:rPr lang="en-US" sz="2800" dirty="0"/>
              <a:t>Enabled by default for VM groups</a:t>
            </a:r>
          </a:p>
          <a:p>
            <a:pPr lvl="1"/>
            <a:r>
              <a:rPr lang="en-US" sz="2400" dirty="0"/>
              <a:t>Option is hidden from GUI in 2012+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Start VMs on Preferred Hosts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206" y="1482987"/>
            <a:ext cx="3986901" cy="47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7782133" y="4329167"/>
            <a:ext cx="2378328" cy="5033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96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EFEFEF"/>
              </a:solidFill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9469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Validation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19249" y="1448082"/>
            <a:ext cx="4524510" cy="5473316"/>
          </a:xfrm>
        </p:spPr>
        <p:txBody>
          <a:bodyPr>
            <a:normAutofit/>
          </a:bodyPr>
          <a:lstStyle/>
          <a:p>
            <a:r>
              <a:rPr lang="en-US" sz="2400" dirty="0"/>
              <a:t>Faster storage validation</a:t>
            </a:r>
          </a:p>
          <a:p>
            <a:r>
              <a:rPr lang="en-US" sz="2400" dirty="0"/>
              <a:t>Select a specific LUN</a:t>
            </a:r>
          </a:p>
          <a:p>
            <a:r>
              <a:rPr lang="en-US" sz="2400" dirty="0"/>
              <a:t>Replicated storage </a:t>
            </a:r>
            <a:br>
              <a:rPr lang="en-US" sz="2400" dirty="0"/>
            </a:br>
            <a:r>
              <a:rPr lang="en-US" sz="2400" dirty="0"/>
              <a:t>for multi-site clusters</a:t>
            </a:r>
          </a:p>
          <a:p>
            <a:r>
              <a:rPr lang="en-US" sz="2400" dirty="0"/>
              <a:t>New Hyper-V Tests</a:t>
            </a:r>
          </a:p>
          <a:p>
            <a:pPr lvl="1"/>
            <a:r>
              <a:rPr lang="en-US" sz="1400" dirty="0"/>
              <a:t>Run when Hyper-V role is installed</a:t>
            </a:r>
          </a:p>
          <a:p>
            <a:pPr lvl="1"/>
            <a:r>
              <a:rPr lang="en-US" sz="1400" dirty="0"/>
              <a:t>Integration Components</a:t>
            </a:r>
          </a:p>
          <a:p>
            <a:pPr lvl="1"/>
            <a:r>
              <a:rPr lang="en-US" sz="1400" dirty="0"/>
              <a:t>Memory Compatibility</a:t>
            </a:r>
          </a:p>
          <a:p>
            <a:pPr lvl="1"/>
            <a:r>
              <a:rPr lang="en-US" sz="1400" dirty="0"/>
              <a:t>Virtual Switch Compatibility</a:t>
            </a:r>
          </a:p>
          <a:p>
            <a:pPr lvl="1"/>
            <a:r>
              <a:rPr lang="en-US" sz="1400" dirty="0"/>
              <a:t>Hyper-V Role Enabled</a:t>
            </a:r>
          </a:p>
          <a:p>
            <a:pPr lvl="1"/>
            <a:r>
              <a:rPr lang="en-US" sz="1400" dirty="0"/>
              <a:t>Network Configuration</a:t>
            </a:r>
          </a:p>
          <a:p>
            <a:pPr lvl="1"/>
            <a:r>
              <a:rPr lang="en-US" sz="1400" dirty="0"/>
              <a:t>Storage Configuration</a:t>
            </a:r>
          </a:p>
          <a:p>
            <a:r>
              <a:rPr lang="en-US" sz="1800" dirty="0"/>
              <a:t>Run Cluster Validation Test periodically!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759" y="1296005"/>
            <a:ext cx="6921642" cy="527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391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269239" y="1622667"/>
            <a:ext cx="11653523" cy="5011628"/>
          </a:xfrm>
        </p:spPr>
        <p:txBody>
          <a:bodyPr/>
          <a:lstStyle/>
          <a:p>
            <a:r>
              <a:rPr lang="en-US" sz="2800" dirty="0"/>
              <a:t>VMs live migrated to another node during shutdown</a:t>
            </a:r>
          </a:p>
          <a:p>
            <a:r>
              <a:rPr lang="en-US" sz="2800" dirty="0"/>
              <a:t>VMs moved to “Best Available Node” (most free memory)</a:t>
            </a:r>
          </a:p>
          <a:p>
            <a:r>
              <a:rPr lang="en-US" sz="2800" dirty="0"/>
              <a:t>Honors VM prioritization</a:t>
            </a:r>
          </a:p>
          <a:p>
            <a:r>
              <a:rPr lang="en-US" sz="2800" dirty="0"/>
              <a:t>Ensures reboot / shutdown does not incur </a:t>
            </a:r>
            <a:br>
              <a:rPr lang="en-US" sz="2800" dirty="0"/>
            </a:br>
            <a:r>
              <a:rPr lang="en-US" sz="2800" dirty="0"/>
              <a:t>downtime to VMs for unknowing admin</a:t>
            </a:r>
          </a:p>
          <a:p>
            <a:r>
              <a:rPr lang="en-US" sz="2800" dirty="0"/>
              <a:t>Enabled/Disabled via the </a:t>
            </a:r>
            <a:br>
              <a:rPr lang="en-US" sz="2800" dirty="0"/>
            </a:br>
            <a:r>
              <a:rPr lang="en-US" sz="2800" dirty="0" err="1"/>
              <a:t>DrainOnShutdown</a:t>
            </a:r>
            <a:r>
              <a:rPr lang="en-US" sz="2800" dirty="0"/>
              <a:t> cluster common property</a:t>
            </a:r>
          </a:p>
          <a:p>
            <a:pPr>
              <a:spcAft>
                <a:spcPts val="98"/>
              </a:spcAft>
            </a:pPr>
            <a:r>
              <a:rPr lang="en-US" sz="2800" dirty="0"/>
              <a:t>Configure Host Shutdown Time</a:t>
            </a:r>
          </a:p>
          <a:p>
            <a:pPr marL="336145" lvl="1" indent="0">
              <a:spcAft>
                <a:spcPts val="98"/>
              </a:spcAft>
              <a:buNone/>
            </a:pP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HKLM\Cluster\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ShutdownTimeoutInMinutes</a:t>
            </a:r>
            <a:r>
              <a:rPr lang="en-US" sz="2400" dirty="0"/>
              <a:t> </a:t>
            </a:r>
          </a:p>
          <a:p>
            <a:r>
              <a:rPr lang="en-US" sz="2800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VM Drain on Shutdown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921440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Shared Volumes (CSV)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access file system</a:t>
            </a:r>
          </a:p>
          <a:p>
            <a:r>
              <a:rPr lang="en-US" dirty="0"/>
              <a:t>New roles</a:t>
            </a:r>
          </a:p>
          <a:p>
            <a:pPr lvl="1"/>
            <a:r>
              <a:rPr lang="en-US" dirty="0"/>
              <a:t>File Server - Scale out File Server</a:t>
            </a:r>
          </a:p>
          <a:p>
            <a:pPr lvl="1"/>
            <a:r>
              <a:rPr lang="en-US" dirty="0"/>
              <a:t>Hyper-V over SMB</a:t>
            </a:r>
          </a:p>
          <a:p>
            <a:r>
              <a:rPr lang="en-US" dirty="0"/>
              <a:t>Improved backup, performance and resiliency</a:t>
            </a:r>
          </a:p>
          <a:p>
            <a:r>
              <a:rPr lang="en-US" dirty="0"/>
              <a:t>Direct I/O for more scenarios</a:t>
            </a:r>
          </a:p>
          <a:p>
            <a:pPr lvl="1"/>
            <a:r>
              <a:rPr lang="en-US" dirty="0"/>
              <a:t>Better VM creation and copy performance</a:t>
            </a:r>
          </a:p>
          <a:p>
            <a:r>
              <a:rPr lang="en-US" dirty="0"/>
              <a:t>Multi-subnet support for live migration</a:t>
            </a:r>
          </a:p>
          <a:p>
            <a:pPr>
              <a:spcAft>
                <a:spcPts val="98"/>
              </a:spcAft>
            </a:pPr>
            <a:r>
              <a:rPr lang="en-US" dirty="0"/>
              <a:t>Use CSV cache for read-oriented VMs (VDI)</a:t>
            </a:r>
          </a:p>
          <a:p>
            <a:pPr marL="336145" lvl="1" indent="0">
              <a:spcAft>
                <a:spcPts val="98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(Get-Cluster).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BlockCacheSize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= 1024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9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64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269239" y="1622667"/>
            <a:ext cx="11653523" cy="4715137"/>
          </a:xfrm>
        </p:spPr>
        <p:txBody>
          <a:bodyPr/>
          <a:lstStyle/>
          <a:p>
            <a:r>
              <a:rPr lang="en-IE" sz="2800" dirty="0"/>
              <a:t>We can encrypt local drives on hosts with BitLocker</a:t>
            </a:r>
          </a:p>
          <a:p>
            <a:r>
              <a:rPr lang="en-GB" sz="2800" dirty="0"/>
              <a:t>We can now encrypt a cluster’s CSVs using BitLocker</a:t>
            </a:r>
          </a:p>
          <a:p>
            <a:pPr lvl="1"/>
            <a:r>
              <a:rPr lang="en-GB" sz="2400" dirty="0"/>
              <a:t>WS2012 domain controller is required</a:t>
            </a:r>
          </a:p>
          <a:p>
            <a:pPr lvl="1"/>
            <a:r>
              <a:rPr lang="en-GB" sz="2400" dirty="0"/>
              <a:t>WS2012 or later clustered hosts</a:t>
            </a:r>
          </a:p>
          <a:p>
            <a:pPr lvl="1"/>
            <a:r>
              <a:rPr lang="en-GB" sz="2400" dirty="0"/>
              <a:t>CSV formatted with NTFS</a:t>
            </a:r>
          </a:p>
          <a:p>
            <a:pPr lvl="1"/>
            <a:r>
              <a:rPr lang="en-GB" sz="2400" dirty="0"/>
              <a:t>Can encrypt before or after adding to cluster</a:t>
            </a:r>
          </a:p>
          <a:p>
            <a:r>
              <a:rPr lang="en-GB" sz="2800" dirty="0"/>
              <a:t>Has some, but minimal, impact on performance</a:t>
            </a:r>
          </a:p>
          <a:p>
            <a:pPr lvl="1"/>
            <a:r>
              <a:rPr lang="en-GB" sz="2400" dirty="0"/>
              <a:t>Implement this where security trumps peak performance</a:t>
            </a:r>
          </a:p>
          <a:p>
            <a:pPr lvl="1"/>
            <a:r>
              <a:rPr lang="en-GB" sz="2400" dirty="0"/>
              <a:t>Physically insecure locations such as </a:t>
            </a:r>
            <a:r>
              <a:rPr lang="en-GB" sz="2400" dirty="0" err="1"/>
              <a:t>CiBs</a:t>
            </a:r>
            <a:r>
              <a:rPr lang="en-GB" sz="2400" dirty="0"/>
              <a:t> placed in pop-up branch offices</a:t>
            </a:r>
          </a:p>
          <a:p>
            <a:endParaRPr lang="en-US" sz="28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BitLocker &amp; CSV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0"/>
            <a:ext cx="28448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721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4616648"/>
          </a:xfrm>
        </p:spPr>
        <p:txBody>
          <a:bodyPr/>
          <a:lstStyle/>
          <a:p>
            <a:r>
              <a:rPr lang="en-US" sz="2000" dirty="0"/>
              <a:t>On each node: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Add-</a:t>
            </a:r>
            <a:r>
              <a:rPr lang="en-US" sz="2000" dirty="0" err="1">
                <a:latin typeface="Consolas" panose="020B0609020204030204" pitchFamily="49" charset="0"/>
              </a:rPr>
              <a:t>WindowsFeature</a:t>
            </a:r>
            <a:r>
              <a:rPr lang="en-US" sz="2000" dirty="0">
                <a:latin typeface="Consolas" panose="020B0609020204030204" pitchFamily="49" charset="0"/>
              </a:rPr>
              <a:t> BitLocker</a:t>
            </a:r>
            <a:endParaRPr lang="en-IE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E" sz="2000" dirty="0">
                <a:latin typeface="Consolas" panose="020B0609020204030204" pitchFamily="49" charset="0"/>
              </a:rPr>
              <a:t>Get-</a:t>
            </a:r>
            <a:r>
              <a:rPr lang="en-IE" sz="2000" dirty="0" err="1">
                <a:latin typeface="Consolas" panose="020B0609020204030204" pitchFamily="49" charset="0"/>
              </a:rPr>
              <a:t>ClusterSharedVolume</a:t>
            </a:r>
            <a:r>
              <a:rPr lang="en-IE" sz="2000" dirty="0">
                <a:latin typeface="Consolas" panose="020B0609020204030204" pitchFamily="49" charset="0"/>
              </a:rPr>
              <a:t> “Cluster Disk 1” | Suspend-</a:t>
            </a:r>
            <a:r>
              <a:rPr lang="en-IE" sz="2000" dirty="0" err="1">
                <a:latin typeface="Consolas" panose="020B0609020204030204" pitchFamily="49" charset="0"/>
              </a:rPr>
              <a:t>ClusterResource</a:t>
            </a:r>
            <a:endParaRPr lang="en-IE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$</a:t>
            </a:r>
            <a:r>
              <a:rPr lang="en-US" sz="2000" dirty="0" err="1">
                <a:latin typeface="Consolas" panose="020B0609020204030204" pitchFamily="49" charset="0"/>
              </a:rPr>
              <a:t>SecureString</a:t>
            </a:r>
            <a:r>
              <a:rPr lang="en-US" sz="2000" dirty="0">
                <a:latin typeface="Consolas" panose="020B0609020204030204" pitchFamily="49" charset="0"/>
              </a:rPr>
              <a:t> = </a:t>
            </a:r>
            <a:r>
              <a:rPr lang="en-US" sz="2000" dirty="0" err="1">
                <a:latin typeface="Consolas" panose="020B0609020204030204" pitchFamily="49" charset="0"/>
              </a:rPr>
              <a:t>ConvertTo-SecureString</a:t>
            </a:r>
            <a:r>
              <a:rPr lang="en-US" sz="2000" dirty="0">
                <a:latin typeface="Consolas" panose="020B0609020204030204" pitchFamily="49" charset="0"/>
              </a:rPr>
              <a:t> &lt;password&gt; -</a:t>
            </a:r>
            <a:r>
              <a:rPr lang="en-US" sz="2000" dirty="0" err="1">
                <a:latin typeface="Consolas" panose="020B0609020204030204" pitchFamily="49" charset="0"/>
              </a:rPr>
              <a:t>AsPlainText</a:t>
            </a:r>
            <a:r>
              <a:rPr lang="en-US" sz="2000" dirty="0">
                <a:latin typeface="Consolas" panose="020B0609020204030204" pitchFamily="49" charset="0"/>
              </a:rPr>
              <a:t> -Force</a:t>
            </a: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Enable-BitLocker C:\ClusterStorage\Volume1 -</a:t>
            </a:r>
            <a:r>
              <a:rPr lang="en-US" sz="2000" dirty="0" err="1">
                <a:latin typeface="Consolas" panose="020B0609020204030204" pitchFamily="49" charset="0"/>
              </a:rPr>
              <a:t>PasswordProtector</a:t>
            </a:r>
            <a:r>
              <a:rPr lang="en-US" sz="2000" dirty="0">
                <a:latin typeface="Consolas" panose="020B0609020204030204" pitchFamily="49" charset="0"/>
              </a:rPr>
              <a:t> –Password $</a:t>
            </a:r>
            <a:r>
              <a:rPr lang="en-US" sz="2000" dirty="0" err="1">
                <a:latin typeface="Consolas" panose="020B0609020204030204" pitchFamily="49" charset="0"/>
              </a:rPr>
              <a:t>SecureString</a:t>
            </a: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$CNO = (Get-Cluster).Name + “$”</a:t>
            </a:r>
          </a:p>
          <a:p>
            <a:pPr marL="0" indent="0">
              <a:buNone/>
            </a:pPr>
            <a:r>
              <a:rPr lang="en-IE" sz="2000" dirty="0">
                <a:latin typeface="Consolas" panose="020B0609020204030204" pitchFamily="49" charset="0"/>
              </a:rPr>
              <a:t>Add-</a:t>
            </a:r>
            <a:r>
              <a:rPr lang="en-IE" sz="2000" dirty="0" err="1">
                <a:latin typeface="Consolas" panose="020B0609020204030204" pitchFamily="49" charset="0"/>
              </a:rPr>
              <a:t>BitLockerKeyProtector</a:t>
            </a:r>
            <a:r>
              <a:rPr lang="en-IE" sz="2000" dirty="0">
                <a:latin typeface="Consolas" panose="020B0609020204030204" pitchFamily="49" charset="0"/>
              </a:rPr>
              <a:t> </a:t>
            </a:r>
            <a:r>
              <a:rPr lang="en-US" sz="2000" dirty="0">
                <a:latin typeface="Consolas" panose="020B0609020204030204" pitchFamily="49" charset="0"/>
              </a:rPr>
              <a:t>C:\ClusterStorage\Volume1</a:t>
            </a:r>
            <a:r>
              <a:rPr lang="en-IE" sz="2000" dirty="0">
                <a:latin typeface="Consolas" panose="020B0609020204030204" pitchFamily="49" charset="0"/>
              </a:rPr>
              <a:t> -</a:t>
            </a:r>
            <a:r>
              <a:rPr lang="en-IE" sz="2000" dirty="0" err="1">
                <a:latin typeface="Consolas" panose="020B0609020204030204" pitchFamily="49" charset="0"/>
              </a:rPr>
              <a:t>ADAccountOrGroupProtector</a:t>
            </a:r>
            <a:r>
              <a:rPr lang="en-IE" sz="2000" dirty="0">
                <a:latin typeface="Consolas" panose="020B0609020204030204" pitchFamily="49" charset="0"/>
              </a:rPr>
              <a:t> –</a:t>
            </a:r>
            <a:r>
              <a:rPr lang="en-IE" sz="2000" dirty="0" err="1">
                <a:latin typeface="Consolas" panose="020B0609020204030204" pitchFamily="49" charset="0"/>
              </a:rPr>
              <a:t>ADAccountOrGroup</a:t>
            </a:r>
            <a:r>
              <a:rPr lang="en-IE" sz="2000" dirty="0">
                <a:latin typeface="Consolas" panose="020B0609020204030204" pitchFamily="49" charset="0"/>
              </a:rPr>
              <a:t> $CNO</a:t>
            </a:r>
          </a:p>
          <a:p>
            <a:pPr marL="0" indent="0">
              <a:buNone/>
            </a:pPr>
            <a:r>
              <a:rPr lang="en-IE" sz="2000" dirty="0">
                <a:latin typeface="Consolas" panose="020B0609020204030204" pitchFamily="49" charset="0"/>
              </a:rPr>
              <a:t>Get-</a:t>
            </a:r>
            <a:r>
              <a:rPr lang="en-IE" sz="2000" dirty="0" err="1">
                <a:latin typeface="Consolas" panose="020B0609020204030204" pitchFamily="49" charset="0"/>
              </a:rPr>
              <a:t>ClusterSharedVolume</a:t>
            </a:r>
            <a:r>
              <a:rPr lang="en-IE" sz="2000" dirty="0">
                <a:latin typeface="Consolas" panose="020B0609020204030204" pitchFamily="49" charset="0"/>
              </a:rPr>
              <a:t> “Cluster Disk 1” | Resume-</a:t>
            </a:r>
            <a:r>
              <a:rPr lang="en-IE" sz="2000" dirty="0" err="1">
                <a:latin typeface="Consolas" panose="020B0609020204030204" pitchFamily="49" charset="0"/>
              </a:rPr>
              <a:t>ClusterResource</a:t>
            </a:r>
            <a:endParaRPr lang="en-US" sz="2000" dirty="0">
              <a:latin typeface="Consolas" panose="020B0609020204030204" pitchFamily="49" charset="0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Encrypting an Existing CSV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155489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2192338"/>
          </a:xfrm>
        </p:spPr>
        <p:txBody>
          <a:bodyPr/>
          <a:lstStyle/>
          <a:p>
            <a:r>
              <a:rPr lang="en-IE"/>
              <a:t>We can select the priority of HA virtual machines:</a:t>
            </a:r>
          </a:p>
          <a:p>
            <a:pPr lvl="1"/>
            <a:r>
              <a:rPr lang="en-IE"/>
              <a:t>High: 3000</a:t>
            </a:r>
          </a:p>
          <a:p>
            <a:pPr lvl="1"/>
            <a:r>
              <a:rPr lang="en-IE"/>
              <a:t>Medium (Default): 2000</a:t>
            </a:r>
          </a:p>
          <a:p>
            <a:pPr lvl="1"/>
            <a:r>
              <a:rPr lang="en-IE"/>
              <a:t>Low: 1000</a:t>
            </a:r>
          </a:p>
          <a:p>
            <a:pPr lvl="1"/>
            <a:r>
              <a:rPr lang="en-IE"/>
              <a:t>No auto start: 0</a:t>
            </a:r>
          </a:p>
          <a:p>
            <a:r>
              <a:rPr lang="en-IE"/>
              <a:t>Failover Clustering uses priority:</a:t>
            </a:r>
          </a:p>
          <a:p>
            <a:pPr lvl="1"/>
            <a:r>
              <a:rPr lang="en-IE"/>
              <a:t>Order the failover of VMs when a host fails</a:t>
            </a:r>
          </a:p>
          <a:p>
            <a:pPr lvl="1"/>
            <a:r>
              <a:rPr lang="en-IE"/>
              <a:t>Prioritize VMs when there are resource shortages</a:t>
            </a:r>
          </a:p>
          <a:p>
            <a:pPr lvl="1"/>
            <a:r>
              <a:rPr lang="en-IE"/>
              <a:t>Can even be used to use Quick Migration when you pause a host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Highly Available Virtual Machine Priority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9120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2192338"/>
          </a:xfrm>
        </p:spPr>
        <p:txBody>
          <a:bodyPr/>
          <a:lstStyle/>
          <a:p>
            <a:r>
              <a:rPr lang="en-IE"/>
              <a:t>VMs move using Live Migration when you pause a host</a:t>
            </a:r>
          </a:p>
          <a:p>
            <a:pPr lvl="1"/>
            <a:r>
              <a:rPr lang="en-IE"/>
              <a:t>You can change this to Quick Migration</a:t>
            </a:r>
          </a:p>
          <a:p>
            <a:r>
              <a:rPr lang="en-IE"/>
              <a:t>Cluster property: MoveTypeThreshold</a:t>
            </a:r>
          </a:p>
          <a:p>
            <a:pPr lvl="1"/>
            <a:r>
              <a:rPr lang="en-IE"/>
              <a:t>Alter which priorities of VMs use Live Migration</a:t>
            </a:r>
          </a:p>
          <a:p>
            <a:r>
              <a:rPr lang="en-IE"/>
              <a:t>Configure the DefaultMoveType of the VM cluster resource:</a:t>
            </a:r>
          </a:p>
          <a:p>
            <a:pPr lvl="2"/>
            <a:r>
              <a:rPr lang="en-GB"/>
              <a:t>-1 (4294967295): Use the cluster MoveTypeThreshold</a:t>
            </a:r>
          </a:p>
          <a:p>
            <a:pPr lvl="2"/>
            <a:r>
              <a:rPr lang="en-GB"/>
              <a:t>1: Save VM AKA Quick Migration</a:t>
            </a:r>
          </a:p>
          <a:p>
            <a:pPr lvl="2"/>
            <a:r>
              <a:rPr lang="en-IE"/>
              <a:t>4: Live Migration</a:t>
            </a:r>
            <a:endParaRPr lang="en-GB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Overriding Specific HA VM Move Type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384735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167430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Get-</a:t>
            </a:r>
            <a:r>
              <a:rPr lang="en-US" dirty="0" err="1">
                <a:latin typeface="Consolas" panose="020B0609020204030204" pitchFamily="49" charset="0"/>
              </a:rPr>
              <a:t>ClusterGroup</a:t>
            </a:r>
            <a:r>
              <a:rPr lang="en-US" dirty="0">
                <a:latin typeface="Consolas" panose="020B0609020204030204" pitchFamily="49" charset="0"/>
              </a:rPr>
              <a:t> | Select-Object Name, Priority </a:t>
            </a:r>
          </a:p>
          <a:p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(Get-</a:t>
            </a:r>
            <a:r>
              <a:rPr lang="en-US" dirty="0" err="1">
                <a:latin typeface="Consolas" panose="020B0609020204030204" pitchFamily="49" charset="0"/>
              </a:rPr>
              <a:t>ClusterGroup</a:t>
            </a:r>
            <a:r>
              <a:rPr lang="en-US" dirty="0">
                <a:latin typeface="Consolas" panose="020B0609020204030204" pitchFamily="49" charset="0"/>
              </a:rPr>
              <a:t> VM01).Priority = 3000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Manipulating HA VM Priority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8204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5121402"/>
          </a:xfrm>
        </p:spPr>
        <p:txBody>
          <a:bodyPr/>
          <a:lstStyle/>
          <a:p>
            <a:r>
              <a:rPr lang="en-IE" dirty="0"/>
              <a:t>WS2012 R2 uses has </a:t>
            </a:r>
            <a:r>
              <a:rPr lang="en-IE" dirty="0" err="1"/>
              <a:t>MoveTypeThreshold</a:t>
            </a:r>
            <a:r>
              <a:rPr lang="en-IE" dirty="0"/>
              <a:t> set to 1000</a:t>
            </a:r>
            <a:r>
              <a:rPr lang="en-GB" dirty="0"/>
              <a:t>. You can enable Quick Migration as the Pause move type for VMs.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IE" dirty="0">
                <a:latin typeface="Consolas" panose="020B0609020204030204" pitchFamily="49" charset="0"/>
              </a:rPr>
              <a:t>Get-</a:t>
            </a:r>
            <a:r>
              <a:rPr lang="en-IE" dirty="0" err="1">
                <a:latin typeface="Consolas" panose="020B0609020204030204" pitchFamily="49" charset="0"/>
              </a:rPr>
              <a:t>ClusterResourceType</a:t>
            </a:r>
            <a:r>
              <a:rPr lang="en-IE" dirty="0">
                <a:latin typeface="Consolas" panose="020B0609020204030204" pitchFamily="49" charset="0"/>
              </a:rPr>
              <a:t> "Virtual Machine" | `</a:t>
            </a:r>
          </a:p>
          <a:p>
            <a:pPr marL="0" indent="0">
              <a:buNone/>
            </a:pPr>
            <a:r>
              <a:rPr lang="en-IE" dirty="0">
                <a:latin typeface="Consolas" panose="020B0609020204030204" pitchFamily="49" charset="0"/>
              </a:rPr>
              <a:t>Set-</a:t>
            </a:r>
            <a:r>
              <a:rPr lang="en-IE" dirty="0" err="1">
                <a:latin typeface="Consolas" panose="020B0609020204030204" pitchFamily="49" charset="0"/>
              </a:rPr>
              <a:t>ClusterParameter</a:t>
            </a:r>
            <a:r>
              <a:rPr lang="en-IE" dirty="0">
                <a:latin typeface="Consolas" panose="020B0609020204030204" pitchFamily="49" charset="0"/>
              </a:rPr>
              <a:t> @{</a:t>
            </a:r>
            <a:r>
              <a:rPr lang="en-IE" dirty="0" err="1">
                <a:latin typeface="Consolas" panose="020B0609020204030204" pitchFamily="49" charset="0"/>
              </a:rPr>
              <a:t>MoveTypeThreshold</a:t>
            </a:r>
            <a:r>
              <a:rPr lang="en-IE" dirty="0">
                <a:latin typeface="Consolas" panose="020B0609020204030204" pitchFamily="49" charset="0"/>
              </a:rPr>
              <a:t>=2000} 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GB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IE" dirty="0">
                <a:latin typeface="Consolas" panose="020B0609020204030204" pitchFamily="49" charset="0"/>
              </a:rPr>
              <a:t>Get-</a:t>
            </a:r>
            <a:r>
              <a:rPr lang="en-IE" dirty="0" err="1">
                <a:latin typeface="Consolas" panose="020B0609020204030204" pitchFamily="49" charset="0"/>
              </a:rPr>
              <a:t>ClusterResourceType</a:t>
            </a:r>
            <a:r>
              <a:rPr lang="en-IE" dirty="0">
                <a:latin typeface="Consolas" panose="020B0609020204030204" pitchFamily="49" charset="0"/>
              </a:rPr>
              <a:t> "Virtual Machine" | `</a:t>
            </a:r>
          </a:p>
          <a:p>
            <a:pPr marL="0" indent="0">
              <a:buNone/>
            </a:pPr>
            <a:r>
              <a:rPr lang="en-IE" dirty="0">
                <a:latin typeface="Consolas" panose="020B0609020204030204" pitchFamily="49" charset="0"/>
              </a:rPr>
              <a:t>Get-</a:t>
            </a:r>
            <a:r>
              <a:rPr lang="en-IE" dirty="0" err="1">
                <a:latin typeface="Consolas" panose="020B0609020204030204" pitchFamily="49" charset="0"/>
              </a:rPr>
              <a:t>ClusterParameter</a:t>
            </a:r>
            <a:r>
              <a:rPr lang="en-IE" dirty="0">
                <a:latin typeface="Consolas" panose="020B0609020204030204" pitchFamily="49" charset="0"/>
              </a:rPr>
              <a:t> </a:t>
            </a:r>
            <a:r>
              <a:rPr lang="en-IE" dirty="0" err="1">
                <a:latin typeface="Consolas" panose="020B0609020204030204" pitchFamily="49" charset="0"/>
              </a:rPr>
              <a:t>MoveTypeThreshold</a:t>
            </a:r>
            <a:r>
              <a:rPr lang="en-IE" dirty="0">
                <a:latin typeface="Consolas" panose="020B0609020204030204" pitchFamily="49" charset="0"/>
              </a:rPr>
              <a:t> </a:t>
            </a:r>
            <a:endParaRPr lang="en-GB" dirty="0">
              <a:latin typeface="Consolas" panose="020B0609020204030204" pitchFamily="49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Enable Quick Migration on WS2012 R2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68633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4912114"/>
          </a:xfrm>
        </p:spPr>
        <p:txBody>
          <a:bodyPr/>
          <a:lstStyle/>
          <a:p>
            <a:r>
              <a:rPr lang="en-IE" sz="2800" dirty="0"/>
              <a:t>Enable Quick Migration:</a:t>
            </a:r>
          </a:p>
          <a:p>
            <a:endParaRPr lang="en-IE" sz="2800" dirty="0"/>
          </a:p>
          <a:p>
            <a:pPr marL="0" indent="0">
              <a:buNone/>
            </a:pPr>
            <a:r>
              <a:rPr lang="en-IE" sz="2800" dirty="0">
                <a:latin typeface="Consolas" panose="020B0609020204030204" pitchFamily="49" charset="0"/>
              </a:rPr>
              <a:t>Get-</a:t>
            </a:r>
            <a:r>
              <a:rPr lang="en-IE" sz="2800" dirty="0" err="1">
                <a:latin typeface="Consolas" panose="020B0609020204030204" pitchFamily="49" charset="0"/>
              </a:rPr>
              <a:t>ClusterResource</a:t>
            </a:r>
            <a:r>
              <a:rPr lang="en-IE" sz="2800" dirty="0">
                <a:latin typeface="Consolas" panose="020B0609020204030204" pitchFamily="49" charset="0"/>
              </a:rPr>
              <a:t> “VM01" | Set-</a:t>
            </a:r>
            <a:r>
              <a:rPr lang="en-IE" sz="2800" dirty="0" err="1">
                <a:latin typeface="Consolas" panose="020B0609020204030204" pitchFamily="49" charset="0"/>
              </a:rPr>
              <a:t>ClusterParameter</a:t>
            </a:r>
            <a:r>
              <a:rPr lang="en-IE" sz="2800" dirty="0">
                <a:latin typeface="Consolas" panose="020B0609020204030204" pitchFamily="49" charset="0"/>
              </a:rPr>
              <a:t> </a:t>
            </a:r>
            <a:r>
              <a:rPr lang="en-IE" sz="2800" dirty="0" err="1">
                <a:latin typeface="Consolas" panose="020B0609020204030204" pitchFamily="49" charset="0"/>
              </a:rPr>
              <a:t>DefaultMoveType</a:t>
            </a:r>
            <a:r>
              <a:rPr lang="en-IE" sz="2800" dirty="0">
                <a:latin typeface="Consolas" panose="020B0609020204030204" pitchFamily="49" charset="0"/>
              </a:rPr>
              <a:t> 1</a:t>
            </a:r>
          </a:p>
          <a:p>
            <a:endParaRPr lang="en-IE" sz="2800" dirty="0"/>
          </a:p>
          <a:p>
            <a:r>
              <a:rPr lang="en-IE" sz="2800" dirty="0"/>
              <a:t>Enable Live Migration:</a:t>
            </a:r>
          </a:p>
          <a:p>
            <a:endParaRPr lang="en-IE" sz="2800" dirty="0"/>
          </a:p>
          <a:p>
            <a:pPr marL="0" indent="0">
              <a:buNone/>
            </a:pPr>
            <a:r>
              <a:rPr lang="en-IE" sz="2800" dirty="0">
                <a:latin typeface="Consolas" panose="020B0609020204030204" pitchFamily="49" charset="0"/>
              </a:rPr>
              <a:t>Get-</a:t>
            </a:r>
            <a:r>
              <a:rPr lang="en-IE" sz="2800" dirty="0" err="1">
                <a:latin typeface="Consolas" panose="020B0609020204030204" pitchFamily="49" charset="0"/>
              </a:rPr>
              <a:t>ClusterResource</a:t>
            </a:r>
            <a:r>
              <a:rPr lang="en-IE" sz="2800" dirty="0">
                <a:latin typeface="Consolas" panose="020B0609020204030204" pitchFamily="49" charset="0"/>
              </a:rPr>
              <a:t> “VM01" | Set-</a:t>
            </a:r>
            <a:r>
              <a:rPr lang="en-IE" sz="2800" dirty="0" err="1">
                <a:latin typeface="Consolas" panose="020B0609020204030204" pitchFamily="49" charset="0"/>
              </a:rPr>
              <a:t>ClusterParameter</a:t>
            </a:r>
            <a:r>
              <a:rPr lang="en-IE" sz="2800" dirty="0">
                <a:latin typeface="Consolas" panose="020B0609020204030204" pitchFamily="49" charset="0"/>
              </a:rPr>
              <a:t> </a:t>
            </a:r>
            <a:r>
              <a:rPr lang="en-IE" sz="2800" dirty="0" err="1">
                <a:latin typeface="Consolas" panose="020B0609020204030204" pitchFamily="49" charset="0"/>
              </a:rPr>
              <a:t>DefaultMoveType</a:t>
            </a:r>
            <a:r>
              <a:rPr lang="en-IE" sz="2800" dirty="0">
                <a:latin typeface="Consolas" panose="020B0609020204030204" pitchFamily="49" charset="0"/>
              </a:rPr>
              <a:t> 4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How to Configure VM Override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52028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4936736"/>
          </a:xfrm>
        </p:spPr>
        <p:txBody>
          <a:bodyPr/>
          <a:lstStyle/>
          <a:p>
            <a:r>
              <a:rPr lang="en-IE" sz="2800" dirty="0"/>
              <a:t>High service availability is implemented at the guest layer</a:t>
            </a:r>
          </a:p>
          <a:p>
            <a:r>
              <a:rPr lang="en-IE" sz="2800" dirty="0"/>
              <a:t>High service availability starts with fabric and compute resources</a:t>
            </a:r>
          </a:p>
          <a:p>
            <a:pPr lvl="1"/>
            <a:r>
              <a:rPr lang="en-IE" sz="2400" dirty="0"/>
              <a:t>Storage, networking, and Hyper-V Clusters</a:t>
            </a:r>
          </a:p>
          <a:p>
            <a:r>
              <a:rPr lang="en-IE" sz="2800" dirty="0"/>
              <a:t>We can also make services highly available</a:t>
            </a:r>
          </a:p>
          <a:p>
            <a:pPr lvl="1"/>
            <a:r>
              <a:rPr lang="en-IE" sz="2400" dirty="0"/>
              <a:t>Designed-for-cloud services</a:t>
            </a:r>
          </a:p>
          <a:p>
            <a:pPr lvl="1"/>
            <a:r>
              <a:rPr lang="en-IE" sz="2400" dirty="0"/>
              <a:t>Guest clustering (see shared VHDX and virtual fibre channel)</a:t>
            </a:r>
          </a:p>
          <a:p>
            <a:pPr lvl="1"/>
            <a:r>
              <a:rPr lang="en-IE" sz="2400" dirty="0"/>
              <a:t>Load balancing (see LB appliance integration in SCVMM)</a:t>
            </a:r>
          </a:p>
          <a:p>
            <a:r>
              <a:rPr lang="en-IE" sz="2800" dirty="0"/>
              <a:t>Pointless to place such VMs on the same host</a:t>
            </a:r>
          </a:p>
          <a:p>
            <a:r>
              <a:rPr lang="en-IE" sz="2800" dirty="0"/>
              <a:t>This is why we have anti-affinity</a:t>
            </a:r>
            <a:endParaRPr lang="en-GB" sz="2800" dirty="0"/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Highly Available VM Anti-Affinity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10581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189495"/>
            <a:ext cx="11653523" cy="5194692"/>
          </a:xfrm>
        </p:spPr>
        <p:txBody>
          <a:bodyPr/>
          <a:lstStyle/>
          <a:p>
            <a:r>
              <a:rPr lang="en-US" sz="2800" dirty="0" err="1"/>
              <a:t>AntiAffinityClassNames</a:t>
            </a:r>
            <a:r>
              <a:rPr lang="en-US" sz="2800" dirty="0"/>
              <a:t> </a:t>
            </a:r>
          </a:p>
          <a:p>
            <a:pPr lvl="1"/>
            <a:r>
              <a:rPr lang="en-US" sz="1600" dirty="0"/>
              <a:t>Groups with same AACN try to avoid moving to same node</a:t>
            </a:r>
          </a:p>
          <a:p>
            <a:r>
              <a:rPr lang="en-US" sz="2800" dirty="0"/>
              <a:t>Configured by PowerShell directly on the cluster </a:t>
            </a:r>
          </a:p>
          <a:p>
            <a:r>
              <a:rPr lang="en-US" sz="2800" dirty="0"/>
              <a:t>System Center 2012 VMM has a GUI “Availability Groups”</a:t>
            </a:r>
          </a:p>
          <a:p>
            <a:r>
              <a:rPr lang="en-US" sz="2800" dirty="0"/>
              <a:t>Enables VM distribution across host nodes</a:t>
            </a:r>
          </a:p>
          <a:p>
            <a:r>
              <a:rPr lang="en-US" sz="2800" dirty="0"/>
              <a:t>Better utilization of host OS resources</a:t>
            </a:r>
          </a:p>
          <a:p>
            <a:r>
              <a:rPr lang="en-US" sz="2800" dirty="0"/>
              <a:t>Scenarios</a:t>
            </a:r>
          </a:p>
          <a:p>
            <a:pPr lvl="1"/>
            <a:r>
              <a:rPr lang="en-US" sz="1600" dirty="0"/>
              <a:t>Separate similar VMs</a:t>
            </a:r>
          </a:p>
          <a:p>
            <a:pPr lvl="2"/>
            <a:r>
              <a:rPr lang="en-US" sz="1600" dirty="0"/>
              <a:t>Guest cluster nodes</a:t>
            </a:r>
          </a:p>
          <a:p>
            <a:pPr lvl="2"/>
            <a:r>
              <a:rPr lang="en-US" sz="1600" dirty="0"/>
              <a:t>DCs or infrastructure servers</a:t>
            </a:r>
          </a:p>
          <a:p>
            <a:pPr lvl="1"/>
            <a:r>
              <a:rPr lang="en-US" sz="1600" dirty="0"/>
              <a:t>Separate tenets</a:t>
            </a:r>
          </a:p>
          <a:p>
            <a:r>
              <a:rPr lang="en-US" sz="2800" dirty="0"/>
              <a:t>For affinity, use preferred owners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Keep VMs off the Same Host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617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6096091" cy="2192338"/>
          </a:xfrm>
        </p:spPr>
        <p:txBody>
          <a:bodyPr/>
          <a:lstStyle/>
          <a:p>
            <a:r>
              <a:rPr lang="en-IE" dirty="0"/>
              <a:t>Placing VMs in different fault domains</a:t>
            </a:r>
          </a:p>
          <a:p>
            <a:r>
              <a:rPr lang="en-IE" dirty="0"/>
              <a:t>VMs in the same collection “repel” each other</a:t>
            </a:r>
          </a:p>
          <a:p>
            <a:r>
              <a:rPr lang="en-IE" dirty="0"/>
              <a:t>Failover Clustering, using best effort, will place VMs in the same group on different hosts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How VM Anti-Affinity Works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8958252" y="1940014"/>
            <a:ext cx="288032" cy="936104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290476" y="1940014"/>
            <a:ext cx="360040" cy="468052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8570396" y="3293608"/>
            <a:ext cx="243840" cy="710370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50164" y="2732102"/>
            <a:ext cx="880472" cy="1343884"/>
          </a:xfrm>
          <a:prstGeom prst="line">
            <a:avLst/>
          </a:prstGeom>
          <a:ln w="22225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236" y="3787954"/>
            <a:ext cx="4829625" cy="2572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4372" y="2228046"/>
            <a:ext cx="1994456" cy="139360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 bwMode="auto">
          <a:xfrm>
            <a:off x="8066340" y="2228046"/>
            <a:ext cx="2592288" cy="1512168"/>
          </a:xfrm>
          <a:prstGeom prst="roundRect">
            <a:avLst/>
          </a:prstGeom>
          <a:noFill/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4830" y="1388218"/>
            <a:ext cx="876488" cy="705733"/>
          </a:xfrm>
          <a:prstGeom prst="rect">
            <a:avLst/>
          </a:prstGeom>
        </p:spPr>
      </p:pic>
      <p:sp>
        <p:nvSpPr>
          <p:cNvPr id="21" name="Rectangle 200"/>
          <p:cNvSpPr>
            <a:spLocks noChangeArrowheads="1"/>
          </p:cNvSpPr>
          <p:nvPr/>
        </p:nvSpPr>
        <p:spPr bwMode="auto">
          <a:xfrm>
            <a:off x="7912965" y="5278590"/>
            <a:ext cx="5508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2" name="Rectangle 202"/>
          <p:cNvSpPr>
            <a:spLocks noChangeArrowheads="1"/>
          </p:cNvSpPr>
          <p:nvPr/>
        </p:nvSpPr>
        <p:spPr bwMode="auto">
          <a:xfrm>
            <a:off x="10448203" y="5278590"/>
            <a:ext cx="55086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Host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3" name="Rectangle 385"/>
          <p:cNvSpPr>
            <a:spLocks noChangeArrowheads="1"/>
          </p:cNvSpPr>
          <p:nvPr/>
        </p:nvSpPr>
        <p:spPr bwMode="auto">
          <a:xfrm>
            <a:off x="9281390" y="5800877"/>
            <a:ext cx="495300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SAN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7" name="Rectangle 393"/>
          <p:cNvSpPr>
            <a:spLocks noChangeArrowheads="1"/>
          </p:cNvSpPr>
          <p:nvPr/>
        </p:nvSpPr>
        <p:spPr bwMode="auto">
          <a:xfrm>
            <a:off x="8503656" y="2895890"/>
            <a:ext cx="407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Web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8" name="Rectangle 395"/>
          <p:cNvSpPr>
            <a:spLocks noChangeArrowheads="1"/>
          </p:cNvSpPr>
          <p:nvPr/>
        </p:nvSpPr>
        <p:spPr bwMode="auto">
          <a:xfrm>
            <a:off x="9687931" y="2300577"/>
            <a:ext cx="4079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7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</a:rPr>
              <a:t>Web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088559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Agenda</a:t>
            </a:r>
            <a:endParaRPr lang="cs-CZ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Host (Hardware + OS)</a:t>
            </a:r>
          </a:p>
          <a:p>
            <a:r>
              <a:rPr lang="en-US" dirty="0"/>
              <a:t>IOPS</a:t>
            </a:r>
          </a:p>
          <a:p>
            <a:r>
              <a:rPr lang="en-US" dirty="0"/>
              <a:t>VM Cluster Settings</a:t>
            </a:r>
          </a:p>
          <a:p>
            <a:r>
              <a:rPr lang="en-US" dirty="0"/>
              <a:t>CSV and BitLocker</a:t>
            </a:r>
          </a:p>
          <a:p>
            <a:r>
              <a:rPr lang="en-US" dirty="0"/>
              <a:t>Networking</a:t>
            </a:r>
          </a:p>
          <a:p>
            <a:r>
              <a:rPr lang="en-US" dirty="0"/>
              <a:t>Security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78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28931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$</a:t>
            </a:r>
            <a:r>
              <a:rPr lang="en-GB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MySvcAntiAffinity</a:t>
            </a: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 = New-Object </a:t>
            </a:r>
            <a:r>
              <a:rPr lang="en-GB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System.Collections.Specialized.StringCollection</a:t>
            </a:r>
            <a:endParaRPr lang="en-GB" sz="2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IE" sz="2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$</a:t>
            </a:r>
            <a:r>
              <a:rPr lang="en-GB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MySvcAntiAffinity.Add</a:t>
            </a: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(“My HA Service”)</a:t>
            </a:r>
          </a:p>
          <a:p>
            <a:pPr marL="0" indent="0">
              <a:buNone/>
            </a:pPr>
            <a:endParaRPr lang="en-IE" sz="2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(Get-</a:t>
            </a:r>
            <a:r>
              <a:rPr lang="en-GB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ClusterGroup</a:t>
            </a: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 –Name VM01).</a:t>
            </a:r>
            <a:r>
              <a:rPr lang="en-GB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AntiAffinityClassNames</a:t>
            </a: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 = $</a:t>
            </a:r>
            <a:r>
              <a:rPr lang="en-GB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MySvcAntiAffinity</a:t>
            </a:r>
            <a:endParaRPr lang="en-GB" sz="2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(Get-</a:t>
            </a:r>
            <a:r>
              <a:rPr lang="en-GB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ClusterGroup</a:t>
            </a: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 –Name VM02).</a:t>
            </a:r>
            <a:r>
              <a:rPr lang="en-GB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AntiAffinityClassNames</a:t>
            </a:r>
            <a:r>
              <a:rPr lang="en-GB" sz="2000" dirty="0">
                <a:solidFill>
                  <a:srgbClr val="FF0000"/>
                </a:solidFill>
                <a:latin typeface="Consolas" panose="020B0609020204030204" pitchFamily="49" charset="0"/>
              </a:rPr>
              <a:t> = $</a:t>
            </a:r>
            <a:r>
              <a:rPr lang="en-GB" sz="2000" dirty="0" err="1">
                <a:solidFill>
                  <a:srgbClr val="FF0000"/>
                </a:solidFill>
                <a:latin typeface="Consolas" panose="020B0609020204030204" pitchFamily="49" charset="0"/>
              </a:rPr>
              <a:t>MySvcAntiAffinity</a:t>
            </a:r>
            <a:endParaRPr lang="en-GB" sz="2000" dirty="0">
              <a:solidFill>
                <a:srgbClr val="FF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Consolas" panose="020B0609020204030204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Enabling Anti-Affinity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675036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2192338"/>
          </a:xfrm>
        </p:spPr>
        <p:txBody>
          <a:bodyPr/>
          <a:lstStyle/>
          <a:p>
            <a:r>
              <a:rPr lang="en-IE"/>
              <a:t>Failover Clustering has a heartbeat mechanism for host failure</a:t>
            </a:r>
          </a:p>
          <a:p>
            <a:pPr lvl="1"/>
            <a:r>
              <a:rPr lang="en-IE"/>
              <a:t>Doesn’t handle virtual machines losing their network connection</a:t>
            </a:r>
          </a:p>
          <a:p>
            <a:r>
              <a:rPr lang="en-IE"/>
              <a:t>By default, every HA VM on WS2012 R2 has Protected Network setting enabled</a:t>
            </a:r>
          </a:p>
          <a:p>
            <a:pPr lvl="1"/>
            <a:r>
              <a:rPr lang="en-IE"/>
              <a:t>This is a feature implemented by Failover Clustering</a:t>
            </a:r>
          </a:p>
          <a:p>
            <a:r>
              <a:rPr lang="en-IE"/>
              <a:t>Detects a virtual switch losing network connection</a:t>
            </a:r>
          </a:p>
          <a:p>
            <a:pPr lvl="1"/>
            <a:r>
              <a:rPr lang="en-IE"/>
              <a:t>Virtual machine will live migrate to a capable host with corresponding connected virtual switch</a:t>
            </a:r>
            <a:endParaRPr lang="en-GB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/>
              <a:t>Protected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87475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239" y="1623701"/>
            <a:ext cx="11653523" cy="5122035"/>
          </a:xfrm>
        </p:spPr>
        <p:txBody>
          <a:bodyPr>
            <a:normAutofit lnSpcReduction="10000"/>
          </a:bodyPr>
          <a:lstStyle/>
          <a:p>
            <a:pPr>
              <a:spcAft>
                <a:spcPts val="98"/>
              </a:spcAft>
            </a:pPr>
            <a:r>
              <a:rPr lang="en-US" sz="2800" dirty="0"/>
              <a:t>Separate Network Communication</a:t>
            </a:r>
          </a:p>
          <a:p>
            <a:pPr marL="336145" lvl="1" indent="0">
              <a:spcAft>
                <a:spcPts val="98"/>
              </a:spcAft>
              <a:buNone/>
            </a:pPr>
            <a:r>
              <a:rPr lang="en-US" dirty="0" err="1"/>
              <a:t>Mgmt</a:t>
            </a:r>
            <a:r>
              <a:rPr lang="en-US" dirty="0"/>
              <a:t> | VM | LM | HB | CSV | iSCSI | Backup</a:t>
            </a:r>
          </a:p>
          <a:p>
            <a:pPr marL="393295" indent="-457200">
              <a:spcAft>
                <a:spcPts val="98"/>
              </a:spcAft>
            </a:pPr>
            <a:r>
              <a:rPr lang="en-US" sz="2800" dirty="0"/>
              <a:t>Prioritize HB traffic</a:t>
            </a:r>
          </a:p>
          <a:p>
            <a:pPr marL="0" indent="0">
              <a:spcAft>
                <a:spcPts val="98"/>
              </a:spcAft>
              <a:buNone/>
            </a:pP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New-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NetQoSPolicy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–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IPDstPort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3343 –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Piority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6</a:t>
            </a:r>
          </a:p>
          <a:p>
            <a:pPr>
              <a:spcAft>
                <a:spcPts val="98"/>
              </a:spcAft>
            </a:pPr>
            <a:r>
              <a:rPr lang="en-US" sz="2800" dirty="0"/>
              <a:t>Set preferred network for CSV communication</a:t>
            </a:r>
          </a:p>
          <a:p>
            <a:pPr marL="0" indent="0">
              <a:spcAft>
                <a:spcPts val="98"/>
              </a:spcAft>
              <a:buNone/>
            </a:pPr>
            <a:r>
              <a:rPr lang="cs-CZ" sz="2800" dirty="0">
                <a:solidFill>
                  <a:srgbClr val="FF0000"/>
                </a:solidFill>
                <a:latin typeface="Consolas" panose="020B0609020204030204" pitchFamily="49" charset="0"/>
              </a:rPr>
              <a:t>New-</a:t>
            </a:r>
            <a:r>
              <a:rPr lang="cs-CZ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SmbMultichannelConstraint</a:t>
            </a:r>
            <a:r>
              <a:rPr lang="cs-CZ" sz="2800" dirty="0">
                <a:solidFill>
                  <a:srgbClr val="FF0000"/>
                </a:solidFill>
                <a:latin typeface="Consolas" panose="020B0609020204030204" pitchFamily="49" charset="0"/>
              </a:rPr>
              <a:t> -</a:t>
            </a:r>
            <a:r>
              <a:rPr lang="cs-CZ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InterfaceAlias</a:t>
            </a:r>
            <a:r>
              <a:rPr lang="cs-CZ" sz="2800" dirty="0">
                <a:solidFill>
                  <a:srgbClr val="FF0000"/>
                </a:solidFill>
                <a:latin typeface="Consolas" panose="020B0609020204030204" pitchFamily="49" charset="0"/>
              </a:rPr>
              <a:t> "Cluster-CSV"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	</a:t>
            </a:r>
            <a:r>
              <a:rPr lang="en-US" sz="2800" dirty="0"/>
              <a:t>or</a:t>
            </a:r>
            <a:endParaRPr lang="en-US" sz="2800" dirty="0">
              <a:latin typeface="Consolas" panose="020B0609020204030204" pitchFamily="49" charset="0"/>
            </a:endParaRPr>
          </a:p>
          <a:p>
            <a:pPr marL="0" indent="0">
              <a:spcAft>
                <a:spcPts val="98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(Get-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ClusterNetwork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"Cluster Network 1").Metric = 700</a:t>
            </a:r>
          </a:p>
          <a:p>
            <a:pPr marL="0" indent="0">
              <a:spcAft>
                <a:spcPts val="98"/>
              </a:spcAft>
              <a:buNone/>
            </a:pP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New-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NetQoSPolicy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–SMB –</a:t>
            </a:r>
            <a:r>
              <a:rPr lang="en-US" sz="2800" dirty="0" err="1">
                <a:solidFill>
                  <a:srgbClr val="FF0000"/>
                </a:solidFill>
                <a:latin typeface="Consolas" panose="020B0609020204030204" pitchFamily="49" charset="0"/>
              </a:rPr>
              <a:t>MinimumBandwidthWeightAction</a:t>
            </a:r>
            <a:r>
              <a:rPr lang="en-US" sz="2800" dirty="0">
                <a:solidFill>
                  <a:srgbClr val="FF0000"/>
                </a:solidFill>
                <a:latin typeface="Consolas" panose="020B0609020204030204" pitchFamily="49" charset="0"/>
              </a:rPr>
              <a:t> 20</a:t>
            </a:r>
          </a:p>
          <a:p>
            <a:pPr>
              <a:spcAft>
                <a:spcPts val="98"/>
              </a:spcAft>
            </a:pPr>
            <a:r>
              <a:rPr lang="en-US" sz="2800" dirty="0"/>
              <a:t>LM: for &gt;10Gbps use RDMA, for &lt;10Gbps use compression</a:t>
            </a:r>
          </a:p>
          <a:p>
            <a:pPr marL="0" indent="0">
              <a:spcAft>
                <a:spcPts val="98"/>
              </a:spcAft>
              <a:buNone/>
            </a:pPr>
            <a:endParaRPr lang="en-US" sz="2800" dirty="0"/>
          </a:p>
          <a:p>
            <a:pPr>
              <a:spcAft>
                <a:spcPts val="98"/>
              </a:spcAft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Networking</a:t>
            </a:r>
          </a:p>
        </p:txBody>
      </p:sp>
    </p:spTree>
    <p:extLst>
      <p:ext uri="{BB962C8B-B14F-4D97-AF65-F5344CB8AC3E}">
        <p14:creationId xmlns:p14="http://schemas.microsoft.com/office/powerpoint/2010/main" val="1312375623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SMB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9241" y="1556544"/>
            <a:ext cx="11653521" cy="3258644"/>
          </a:xfrm>
        </p:spPr>
        <p:txBody>
          <a:bodyPr/>
          <a:lstStyle/>
          <a:p>
            <a:r>
              <a:rPr lang="en-US" dirty="0"/>
              <a:t>Use 10Gbps RDMA NICs</a:t>
            </a:r>
          </a:p>
          <a:p>
            <a:r>
              <a:rPr lang="en-US" dirty="0"/>
              <a:t>Use Storage Spaces Write-Back Cache</a:t>
            </a:r>
          </a:p>
          <a:p>
            <a:r>
              <a:rPr lang="en-US" dirty="0" err="1"/>
              <a:t>Async</a:t>
            </a:r>
            <a:r>
              <a:rPr lang="en-US" dirty="0"/>
              <a:t> Hyper-V cluster is not supported</a:t>
            </a:r>
          </a:p>
          <a:p>
            <a:r>
              <a:rPr lang="en-US" dirty="0"/>
              <a:t>Hosting SMB storage (for Hyper-V Cluster) inside VM running on Hyper-V Cluster is not supported </a:t>
            </a:r>
            <a:r>
              <a:rPr lang="en-US" dirty="0">
                <a:solidFill>
                  <a:srgbClr val="FF0000"/>
                </a:solidFill>
              </a:rPr>
              <a:t>;)</a:t>
            </a:r>
          </a:p>
        </p:txBody>
      </p:sp>
    </p:spTree>
    <p:extLst>
      <p:ext uri="{BB962C8B-B14F-4D97-AF65-F5344CB8AC3E}">
        <p14:creationId xmlns:p14="http://schemas.microsoft.com/office/powerpoint/2010/main" val="605730792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 the Windows Failover Cluster (for Hyper-V)</a:t>
            </a:r>
          </a:p>
        </p:txBody>
      </p:sp>
    </p:spTree>
    <p:extLst>
      <p:ext uri="{BB962C8B-B14F-4D97-AF65-F5344CB8AC3E}">
        <p14:creationId xmlns:p14="http://schemas.microsoft.com/office/powerpoint/2010/main" val="2526157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8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Accounts in failover cluster</a:t>
            </a:r>
            <a:endParaRPr lang="cs-CZ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Authentication</a:t>
            </a:r>
          </a:p>
          <a:p>
            <a:pPr lvl="1"/>
            <a:r>
              <a:rPr lang="en-US" dirty="0"/>
              <a:t>Each account uses Kerberos Authentication, when it can</a:t>
            </a:r>
          </a:p>
          <a:p>
            <a:pPr lvl="1"/>
            <a:r>
              <a:rPr lang="en-US" dirty="0"/>
              <a:t>When the Kerberos is not available, NTLM is used</a:t>
            </a:r>
          </a:p>
          <a:p>
            <a:r>
              <a:rPr lang="en-US" dirty="0"/>
              <a:t>Failover cluster doesn‘t need Domain Admins privileges</a:t>
            </a:r>
          </a:p>
          <a:p>
            <a:pPr lvl="1"/>
            <a:r>
              <a:rPr lang="en-US" dirty="0"/>
              <a:t>Minimum need privileges</a:t>
            </a:r>
          </a:p>
          <a:p>
            <a:pPr lvl="1"/>
            <a:r>
              <a:rPr lang="en-US" dirty="0"/>
              <a:t>Local Admin on all nodes in cluster</a:t>
            </a:r>
          </a:p>
          <a:p>
            <a:pPr lvl="1"/>
            <a:r>
              <a:rPr lang="en-US" dirty="0"/>
              <a:t>Permissions to create computer object in Active Directory</a:t>
            </a:r>
          </a:p>
          <a:p>
            <a:r>
              <a:rPr lang="en-US" dirty="0"/>
              <a:t>User Account creates main Cluster Name Object (CNO) in ADDS</a:t>
            </a:r>
          </a:p>
          <a:p>
            <a:pPr lvl="1"/>
            <a:r>
              <a:rPr lang="en-US" dirty="0"/>
              <a:t>Default policy – every 7 days changes its password</a:t>
            </a:r>
          </a:p>
          <a:p>
            <a:pPr lvl="1"/>
            <a:r>
              <a:rPr lang="en-US" dirty="0"/>
              <a:t>Different Classic Computer Object – every 30 days changes its password</a:t>
            </a:r>
          </a:p>
          <a:p>
            <a:r>
              <a:rPr lang="en-US" dirty="0"/>
              <a:t>Other CNOs are created by main CNO – do not use Full Control on OU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4713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Where/who find</a:t>
            </a:r>
            <a:r>
              <a:rPr lang="en-US"/>
              <a:t>s</a:t>
            </a:r>
            <a:r>
              <a:rPr lang="cs-CZ"/>
              <a:t> any information</a:t>
            </a:r>
            <a:endParaRPr lang="cs-CZ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Network administrator</a:t>
            </a:r>
          </a:p>
          <a:p>
            <a:pPr lvl="1"/>
            <a:r>
              <a:rPr lang="en-US" dirty="0"/>
              <a:t>Live migration network access</a:t>
            </a:r>
          </a:p>
          <a:p>
            <a:pPr lvl="1"/>
            <a:r>
              <a:rPr lang="en-US" dirty="0"/>
              <a:t>Heartbeat + CSV metadata/</a:t>
            </a:r>
            <a:r>
              <a:rPr lang="en-US" dirty="0" err="1"/>
              <a:t>redir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Virtual Machine network access</a:t>
            </a:r>
          </a:p>
          <a:p>
            <a:pPr lvl="1"/>
            <a:r>
              <a:rPr lang="en-US" dirty="0"/>
              <a:t>Storage network access</a:t>
            </a:r>
          </a:p>
          <a:p>
            <a:pPr lvl="1"/>
            <a:r>
              <a:rPr lang="en-US" dirty="0"/>
              <a:t>Management Network Access</a:t>
            </a:r>
          </a:p>
          <a:p>
            <a:r>
              <a:rPr lang="en-US" dirty="0"/>
              <a:t>Cluster administrator</a:t>
            </a:r>
          </a:p>
          <a:p>
            <a:pPr lvl="1"/>
            <a:r>
              <a:rPr lang="en-US" dirty="0"/>
              <a:t>Port Mirroring</a:t>
            </a:r>
          </a:p>
          <a:p>
            <a:pPr lvl="1"/>
            <a:r>
              <a:rPr lang="en-US" dirty="0"/>
              <a:t>He can sniff the communication, if don‘t use encrypted communication</a:t>
            </a:r>
          </a:p>
          <a:p>
            <a:pPr lvl="1"/>
            <a:r>
              <a:rPr lang="en-US" dirty="0"/>
              <a:t>Restart not required on a VM after configuration of mirroring mode</a:t>
            </a:r>
          </a:p>
          <a:p>
            <a:r>
              <a:rPr lang="en-US" dirty="0" err="1"/>
              <a:t>MitM</a:t>
            </a:r>
            <a:r>
              <a:rPr lang="en-US" dirty="0"/>
              <a:t> attackers</a:t>
            </a:r>
          </a:p>
          <a:p>
            <a:pPr lvl="1"/>
            <a:r>
              <a:rPr lang="en-US" dirty="0"/>
              <a:t>If connected to physical switch and sniffing communication</a:t>
            </a:r>
          </a:p>
          <a:p>
            <a:endParaRPr lang="en-US" dirty="0"/>
          </a:p>
        </p:txBody>
      </p:sp>
      <p:sp>
        <p:nvSpPr>
          <p:cNvPr id="3" name="TextovéPole 2"/>
          <p:cNvSpPr txBox="1"/>
          <p:nvPr/>
        </p:nvSpPr>
        <p:spPr>
          <a:xfrm>
            <a:off x="8296142" y="2359170"/>
            <a:ext cx="3756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by </a:t>
            </a:r>
            <a:r>
              <a:rPr lang="en-US" sz="2400" b="1" dirty="0">
                <a:solidFill>
                  <a:schemeClr val="bg1"/>
                </a:solidFill>
              </a:rPr>
              <a:t>d</a:t>
            </a:r>
            <a:r>
              <a:rPr lang="cs-CZ" sz="2400" b="1" dirty="0" err="1">
                <a:solidFill>
                  <a:schemeClr val="bg1"/>
                </a:solidFill>
              </a:rPr>
              <a:t>efault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u="sng" dirty="0">
                <a:solidFill>
                  <a:schemeClr val="bg1"/>
                </a:solidFill>
              </a:rPr>
              <a:t>not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encrypted</a:t>
            </a:r>
            <a:endParaRPr lang="cs-CZ" sz="2400" b="1" dirty="0">
              <a:solidFill>
                <a:schemeClr val="bg1"/>
              </a:solidFill>
            </a:endParaRPr>
          </a:p>
        </p:txBody>
      </p:sp>
      <p:sp>
        <p:nvSpPr>
          <p:cNvPr id="4" name="Šipka doprava 3"/>
          <p:cNvSpPr/>
          <p:nvPr/>
        </p:nvSpPr>
        <p:spPr>
          <a:xfrm>
            <a:off x="6931532" y="2076732"/>
            <a:ext cx="1127591" cy="1026543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02175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Cluster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6762" y="1319842"/>
            <a:ext cx="9658413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bg1"/>
                </a:solidFill>
              </a:rPr>
              <a:t>Heartbeat + CSV traffic</a:t>
            </a:r>
            <a:endParaRPr lang="cs-CZ" sz="2800" b="1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</a:rPr>
              <a:t>Healthcheck</a:t>
            </a:r>
            <a:r>
              <a:rPr lang="cs-CZ" sz="2000" dirty="0">
                <a:solidFill>
                  <a:schemeClr val="bg1"/>
                </a:solidFill>
              </a:rPr>
              <a:t> in cluster</a:t>
            </a:r>
            <a:r>
              <a:rPr lang="en-US" sz="2000" dirty="0">
                <a:solidFill>
                  <a:schemeClr val="bg1"/>
                </a:solidFill>
              </a:rPr>
              <a:t> (heartbeat)</a:t>
            </a:r>
            <a:endParaRPr lang="cs-CZ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Cluster </a:t>
            </a:r>
            <a:r>
              <a:rPr lang="cs-CZ" sz="2000" dirty="0" err="1">
                <a:solidFill>
                  <a:schemeClr val="bg1"/>
                </a:solidFill>
              </a:rPr>
              <a:t>share</a:t>
            </a:r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volume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communication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between</a:t>
            </a:r>
            <a:r>
              <a:rPr lang="cs-CZ" sz="2000" dirty="0">
                <a:solidFill>
                  <a:schemeClr val="bg1"/>
                </a:solidFill>
              </a:rPr>
              <a:t> CSV </a:t>
            </a:r>
            <a:r>
              <a:rPr lang="cs-CZ" sz="2000" dirty="0" err="1">
                <a:solidFill>
                  <a:schemeClr val="bg1"/>
                </a:solidFill>
              </a:rPr>
              <a:t>owner</a:t>
            </a:r>
            <a:r>
              <a:rPr lang="cs-CZ" sz="2000" dirty="0">
                <a:solidFill>
                  <a:schemeClr val="bg1"/>
                </a:solidFill>
              </a:rPr>
              <a:t> and non-</a:t>
            </a:r>
            <a:r>
              <a:rPr lang="cs-CZ" sz="2000" dirty="0" err="1">
                <a:solidFill>
                  <a:schemeClr val="bg1"/>
                </a:solidFill>
              </a:rPr>
              <a:t>owner</a:t>
            </a:r>
            <a:endParaRPr lang="cs-CZ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Backup Cluster </a:t>
            </a:r>
            <a:r>
              <a:rPr lang="cs-CZ" sz="2000" dirty="0" err="1">
                <a:solidFill>
                  <a:schemeClr val="bg1"/>
                </a:solidFill>
              </a:rPr>
              <a:t>Share</a:t>
            </a:r>
            <a:r>
              <a:rPr lang="en-US" sz="2000" dirty="0">
                <a:solidFill>
                  <a:schemeClr val="bg1"/>
                </a:solidFill>
              </a:rPr>
              <a:t>d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Volume</a:t>
            </a:r>
            <a:endParaRPr lang="cs-CZ" sz="20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</a:rPr>
              <a:t>High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A</a:t>
            </a:r>
            <a:r>
              <a:rPr lang="cs-CZ" sz="2000" dirty="0" err="1">
                <a:solidFill>
                  <a:schemeClr val="bg1"/>
                </a:solidFill>
              </a:rPr>
              <a:t>vailability</a:t>
            </a:r>
            <a:endParaRPr lang="cs-CZ" sz="2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chemeClr val="bg1"/>
                </a:solidFill>
              </a:rPr>
              <a:t>Virtual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err="1">
                <a:solidFill>
                  <a:schemeClr val="bg1"/>
                </a:solidFill>
              </a:rPr>
              <a:t>Machine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cs-CZ" sz="2800" b="1" dirty="0" err="1">
                <a:solidFill>
                  <a:schemeClr val="bg1"/>
                </a:solidFill>
              </a:rPr>
              <a:t>access</a:t>
            </a:r>
            <a:endParaRPr lang="cs-CZ" sz="2800" b="1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</a:rPr>
              <a:t>Own</a:t>
            </a:r>
            <a:r>
              <a:rPr lang="en-US" sz="2000" dirty="0">
                <a:solidFill>
                  <a:schemeClr val="bg1"/>
                </a:solidFill>
              </a:rPr>
              <a:t>s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communication</a:t>
            </a:r>
            <a:r>
              <a:rPr lang="en-US" sz="2000" dirty="0">
                <a:solidFill>
                  <a:schemeClr val="bg1"/>
                </a:solidFill>
              </a:rPr>
              <a:t> of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virtual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machine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out/in cluster</a:t>
            </a:r>
            <a:endParaRPr lang="cs-CZ" sz="20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bg1"/>
                </a:solidFill>
              </a:rPr>
              <a:t>Management </a:t>
            </a:r>
            <a:r>
              <a:rPr lang="cs-CZ" sz="2800" b="1" dirty="0" err="1">
                <a:solidFill>
                  <a:schemeClr val="bg1"/>
                </a:solidFill>
              </a:rPr>
              <a:t>access</a:t>
            </a:r>
            <a:endParaRPr lang="cs-CZ" sz="2800" b="1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Management </a:t>
            </a:r>
            <a:r>
              <a:rPr lang="en-US" sz="2000" dirty="0">
                <a:solidFill>
                  <a:schemeClr val="bg1"/>
                </a:solidFill>
              </a:rPr>
              <a:t>of </a:t>
            </a:r>
            <a:r>
              <a:rPr lang="cs-CZ" sz="2000" dirty="0">
                <a:solidFill>
                  <a:schemeClr val="bg1"/>
                </a:solidFill>
              </a:rPr>
              <a:t>Hyper-V Cluster</a:t>
            </a: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</a:rPr>
              <a:t>Communication</a:t>
            </a:r>
            <a:r>
              <a:rPr lang="cs-CZ" sz="2000" dirty="0">
                <a:solidFill>
                  <a:schemeClr val="bg1"/>
                </a:solidFill>
              </a:rPr>
              <a:t> with SCVMM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5982626" y="1403873"/>
            <a:ext cx="1127591" cy="4076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626444" y="1393014"/>
            <a:ext cx="3984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Private</a:t>
            </a:r>
            <a:r>
              <a:rPr lang="cs-CZ" b="1" dirty="0">
                <a:solidFill>
                  <a:schemeClr val="bg1"/>
                </a:solidFill>
              </a:rPr>
              <a:t> Access – </a:t>
            </a:r>
            <a:r>
              <a:rPr lang="cs-CZ" b="1" dirty="0" err="1">
                <a:solidFill>
                  <a:schemeClr val="bg1"/>
                </a:solidFill>
              </a:rPr>
              <a:t>you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must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defend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r>
              <a:rPr lang="cs-CZ" b="1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bg1"/>
                </a:solidFill>
              </a:rPr>
              <a:t>inside the</a:t>
            </a:r>
            <a:r>
              <a:rPr lang="cs-CZ" b="1" dirty="0">
                <a:solidFill>
                  <a:schemeClr val="bg1"/>
                </a:solidFill>
              </a:rPr>
              <a:t> cluster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5982626" y="2981973"/>
            <a:ext cx="1127591" cy="4076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7703388" y="3003032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Public Access – </a:t>
            </a:r>
            <a:r>
              <a:rPr lang="cs-CZ" b="1" dirty="0" err="1">
                <a:solidFill>
                  <a:schemeClr val="bg1"/>
                </a:solidFill>
              </a:rPr>
              <a:t>you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must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defend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r>
              <a:rPr lang="cs-CZ" b="1" dirty="0">
                <a:solidFill>
                  <a:schemeClr val="bg1"/>
                </a:solidFill>
              </a:rPr>
              <a:t>		</a:t>
            </a:r>
            <a:r>
              <a:rPr lang="cs-CZ" b="1" dirty="0" err="1">
                <a:solidFill>
                  <a:schemeClr val="bg1"/>
                </a:solidFill>
              </a:rPr>
              <a:t>outside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cs-CZ" b="1" dirty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5982626" y="4613050"/>
            <a:ext cx="1127591" cy="4076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7703388" y="4613050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Public Access – </a:t>
            </a:r>
            <a:r>
              <a:rPr lang="cs-CZ" b="1" dirty="0" err="1">
                <a:solidFill>
                  <a:schemeClr val="bg1"/>
                </a:solidFill>
              </a:rPr>
              <a:t>you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must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defend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r>
              <a:rPr lang="cs-CZ" b="1" dirty="0">
                <a:solidFill>
                  <a:schemeClr val="bg1"/>
                </a:solidFill>
              </a:rPr>
              <a:t>		</a:t>
            </a:r>
            <a:r>
              <a:rPr lang="cs-CZ" b="1" dirty="0" err="1">
                <a:solidFill>
                  <a:schemeClr val="bg1"/>
                </a:solidFill>
              </a:rPr>
              <a:t>outside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cs-CZ" b="1" dirty="0">
                <a:solidFill>
                  <a:schemeClr val="bg1"/>
                </a:solidFill>
              </a:rPr>
              <a:t>cluster</a:t>
            </a:r>
          </a:p>
        </p:txBody>
      </p:sp>
    </p:spTree>
    <p:extLst>
      <p:ext uri="{BB962C8B-B14F-4D97-AF65-F5344CB8AC3E}">
        <p14:creationId xmlns:p14="http://schemas.microsoft.com/office/powerpoint/2010/main" val="3064018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Cluster </a:t>
            </a:r>
            <a:r>
              <a:rPr lang="cs-CZ" dirty="0" err="1"/>
              <a:t>communication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6762" y="1319842"/>
            <a:ext cx="7593745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§"/>
            </a:pPr>
            <a:r>
              <a:rPr lang="cs-CZ" sz="2800" b="1" dirty="0" err="1">
                <a:solidFill>
                  <a:schemeClr val="bg1"/>
                </a:solidFill>
              </a:rPr>
              <a:t>Storage</a:t>
            </a:r>
            <a:r>
              <a:rPr lang="cs-CZ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</a:t>
            </a:r>
            <a:r>
              <a:rPr lang="cs-CZ" sz="2800" b="1" dirty="0" err="1">
                <a:solidFill>
                  <a:schemeClr val="bg1"/>
                </a:solidFill>
              </a:rPr>
              <a:t>ommunication</a:t>
            </a:r>
            <a:endParaRPr lang="cs-CZ" sz="2800" b="1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>
                <a:solidFill>
                  <a:schemeClr val="bg1"/>
                </a:solidFill>
              </a:rPr>
              <a:t>Data transfer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between</a:t>
            </a:r>
            <a:r>
              <a:rPr lang="en-US" sz="2400" dirty="0">
                <a:solidFill>
                  <a:schemeClr val="bg1"/>
                </a:solidFill>
              </a:rPr>
              <a:t> the</a:t>
            </a:r>
            <a:r>
              <a:rPr lang="cs-CZ" sz="2400" dirty="0">
                <a:solidFill>
                  <a:schemeClr val="bg1"/>
                </a:solidFill>
              </a:rPr>
              <a:t> NODE and SAN</a:t>
            </a:r>
            <a:endParaRPr lang="en-US" sz="24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chemeClr val="bg1"/>
                </a:solidFill>
              </a:rPr>
              <a:t>iSCSI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communication</a:t>
            </a:r>
            <a:r>
              <a:rPr lang="cs-CZ" sz="2400" dirty="0">
                <a:solidFill>
                  <a:schemeClr val="bg1"/>
                </a:solidFill>
              </a:rPr>
              <a:t> in </a:t>
            </a:r>
            <a:r>
              <a:rPr lang="en-US" sz="2400" dirty="0">
                <a:solidFill>
                  <a:schemeClr val="bg1"/>
                </a:solidFill>
              </a:rPr>
              <a:t>the </a:t>
            </a:r>
            <a:r>
              <a:rPr lang="cs-CZ" sz="2400" dirty="0">
                <a:solidFill>
                  <a:schemeClr val="bg1"/>
                </a:solidFill>
              </a:rPr>
              <a:t>cluster</a:t>
            </a:r>
            <a:r>
              <a:rPr lang="en-US" sz="2400" dirty="0">
                <a:solidFill>
                  <a:schemeClr val="bg1"/>
                </a:solidFill>
              </a:rPr>
              <a:t> (L3 sec.)</a:t>
            </a:r>
            <a:endParaRPr lang="cs-CZ" sz="24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SMB communication in the cluster (L2 sec.)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chemeClr val="bg1"/>
                </a:solidFill>
              </a:rPr>
              <a:t>SMB signing / encryption (MS recommends)</a:t>
            </a:r>
          </a:p>
          <a:p>
            <a:endParaRPr lang="cs-CZ" sz="2000" b="1" dirty="0">
              <a:solidFill>
                <a:schemeClr val="bg1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r>
              <a:rPr lang="cs-CZ" sz="2800" b="1" dirty="0">
                <a:solidFill>
                  <a:schemeClr val="bg1"/>
                </a:solidFill>
              </a:rPr>
              <a:t>Live </a:t>
            </a:r>
            <a:r>
              <a:rPr lang="cs-CZ" sz="2800" b="1" dirty="0" err="1">
                <a:solidFill>
                  <a:schemeClr val="bg1"/>
                </a:solidFill>
              </a:rPr>
              <a:t>migration</a:t>
            </a:r>
            <a:endParaRPr lang="cs-CZ" sz="2800" b="1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chemeClr val="bg1"/>
                </a:solidFill>
              </a:rPr>
              <a:t>Memory</a:t>
            </a:r>
            <a:r>
              <a:rPr lang="cs-CZ" sz="2400" dirty="0">
                <a:solidFill>
                  <a:schemeClr val="bg1"/>
                </a:solidFill>
              </a:rPr>
              <a:t> transfer</a:t>
            </a:r>
            <a:r>
              <a:rPr lang="en-US" sz="2400" dirty="0">
                <a:solidFill>
                  <a:schemeClr val="bg1"/>
                </a:solidFill>
              </a:rPr>
              <a:t>s of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running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VMs</a:t>
            </a:r>
            <a:endParaRPr lang="cs-CZ" sz="24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400" dirty="0" err="1">
                <a:solidFill>
                  <a:schemeClr val="bg1"/>
                </a:solidFill>
              </a:rPr>
              <a:t>State</a:t>
            </a:r>
            <a:r>
              <a:rPr lang="cs-CZ" sz="2400" dirty="0">
                <a:solidFill>
                  <a:schemeClr val="bg1"/>
                </a:solidFill>
              </a:rPr>
              <a:t> transfer</a:t>
            </a:r>
            <a:r>
              <a:rPr lang="en-US" sz="2400" dirty="0">
                <a:solidFill>
                  <a:schemeClr val="bg1"/>
                </a:solidFill>
              </a:rPr>
              <a:t>s</a:t>
            </a:r>
            <a:endParaRPr lang="cs-CZ" sz="2400" dirty="0">
              <a:solidFill>
                <a:schemeClr val="bg1"/>
              </a:solidFill>
            </a:endParaRPr>
          </a:p>
          <a:p>
            <a:pPr marL="514350" indent="-514350">
              <a:buFont typeface="Wingdings" panose="05000000000000000000" pitchFamily="2" charset="2"/>
              <a:buChar char="§"/>
            </a:pPr>
            <a:endParaRPr lang="cs-CZ" sz="2800" dirty="0">
              <a:solidFill>
                <a:schemeClr val="bg1"/>
              </a:solidFill>
            </a:endParaRPr>
          </a:p>
        </p:txBody>
      </p:sp>
      <p:sp>
        <p:nvSpPr>
          <p:cNvPr id="6" name="Šipka doprava 5"/>
          <p:cNvSpPr/>
          <p:nvPr/>
        </p:nvSpPr>
        <p:spPr>
          <a:xfrm>
            <a:off x="5982626" y="1403873"/>
            <a:ext cx="1127591" cy="4076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7626444" y="1393014"/>
            <a:ext cx="40831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Private</a:t>
            </a:r>
            <a:r>
              <a:rPr lang="cs-CZ" b="1" dirty="0">
                <a:solidFill>
                  <a:schemeClr val="bg1"/>
                </a:solidFill>
              </a:rPr>
              <a:t> Access – </a:t>
            </a:r>
            <a:r>
              <a:rPr lang="cs-CZ" b="1" dirty="0" err="1">
                <a:solidFill>
                  <a:schemeClr val="bg1"/>
                </a:solidFill>
              </a:rPr>
              <a:t>you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must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defend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r>
              <a:rPr lang="cs-CZ" b="1" dirty="0">
                <a:solidFill>
                  <a:schemeClr val="bg1"/>
                </a:solidFill>
              </a:rPr>
              <a:t>		</a:t>
            </a:r>
            <a:r>
              <a:rPr lang="cs-CZ" b="1" dirty="0" err="1">
                <a:solidFill>
                  <a:schemeClr val="bg1"/>
                </a:solidFill>
              </a:rPr>
              <a:t>outside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the </a:t>
            </a:r>
            <a:r>
              <a:rPr lang="cs-CZ" b="1" dirty="0">
                <a:solidFill>
                  <a:schemeClr val="bg1"/>
                </a:solidFill>
              </a:rPr>
              <a:t>cluster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5982625" y="3523713"/>
            <a:ext cx="1127591" cy="40767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TextovéPole 11"/>
          <p:cNvSpPr txBox="1"/>
          <p:nvPr/>
        </p:nvSpPr>
        <p:spPr>
          <a:xfrm>
            <a:off x="7626443" y="3546342"/>
            <a:ext cx="3984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</a:rPr>
              <a:t>Private</a:t>
            </a:r>
            <a:r>
              <a:rPr lang="cs-CZ" b="1" dirty="0">
                <a:solidFill>
                  <a:schemeClr val="bg1"/>
                </a:solidFill>
              </a:rPr>
              <a:t> Access – </a:t>
            </a:r>
            <a:r>
              <a:rPr lang="cs-CZ" b="1" dirty="0" err="1">
                <a:solidFill>
                  <a:schemeClr val="bg1"/>
                </a:solidFill>
              </a:rPr>
              <a:t>you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must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defend</a:t>
            </a:r>
            <a:r>
              <a:rPr lang="cs-CZ" b="1" dirty="0">
                <a:solidFill>
                  <a:schemeClr val="bg1"/>
                </a:solidFill>
              </a:rPr>
              <a:t> </a:t>
            </a:r>
          </a:p>
          <a:p>
            <a:r>
              <a:rPr lang="cs-CZ" b="1" dirty="0">
                <a:solidFill>
                  <a:schemeClr val="bg1"/>
                </a:solidFill>
              </a:rPr>
              <a:t>		</a:t>
            </a:r>
            <a:r>
              <a:rPr lang="en-US" b="1" dirty="0">
                <a:solidFill>
                  <a:schemeClr val="bg1"/>
                </a:solidFill>
              </a:rPr>
              <a:t>inside the</a:t>
            </a:r>
            <a:r>
              <a:rPr lang="cs-CZ" b="1" dirty="0">
                <a:solidFill>
                  <a:schemeClr val="bg1"/>
                </a:solidFill>
              </a:rPr>
              <a:t> cluster</a:t>
            </a:r>
          </a:p>
        </p:txBody>
      </p:sp>
      <p:sp>
        <p:nvSpPr>
          <p:cNvPr id="3" name="Obdélník 2"/>
          <p:cNvSpPr/>
          <p:nvPr/>
        </p:nvSpPr>
        <p:spPr>
          <a:xfrm>
            <a:off x="985208" y="5469570"/>
            <a:ext cx="104983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dirty="0" err="1">
                <a:solidFill>
                  <a:schemeClr val="bg1"/>
                </a:solidFill>
              </a:rPr>
              <a:t>You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must</a:t>
            </a:r>
            <a:r>
              <a:rPr lang="cs-CZ" sz="2400" b="1" dirty="0">
                <a:solidFill>
                  <a:schemeClr val="bg1"/>
                </a:solidFill>
              </a:rPr>
              <a:t> have </a:t>
            </a:r>
            <a:r>
              <a:rPr lang="cs-CZ" sz="2400" b="1" dirty="0" err="1">
                <a:solidFill>
                  <a:schemeClr val="bg1"/>
                </a:solidFill>
              </a:rPr>
              <a:t>separate</a:t>
            </a:r>
            <a:r>
              <a:rPr lang="cs-CZ" sz="2400" b="1" dirty="0">
                <a:solidFill>
                  <a:schemeClr val="bg1"/>
                </a:solidFill>
              </a:rPr>
              <a:t> adapter </a:t>
            </a:r>
            <a:r>
              <a:rPr lang="cs-CZ" sz="2400" b="1" dirty="0" err="1">
                <a:solidFill>
                  <a:schemeClr val="bg1"/>
                </a:solidFill>
              </a:rPr>
              <a:t>for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each and </a:t>
            </a:r>
            <a:r>
              <a:rPr lang="cs-CZ" sz="2400" b="1" dirty="0" err="1">
                <a:solidFill>
                  <a:schemeClr val="bg1"/>
                </a:solidFill>
              </a:rPr>
              <a:t>every</a:t>
            </a:r>
            <a:r>
              <a:rPr lang="cs-CZ" sz="2400" b="1" dirty="0">
                <a:solidFill>
                  <a:schemeClr val="bg1"/>
                </a:solidFill>
              </a:rPr>
              <a:t> network, </a:t>
            </a:r>
            <a:r>
              <a:rPr lang="cs-CZ" sz="2400" b="1" dirty="0" err="1">
                <a:solidFill>
                  <a:schemeClr val="bg1"/>
                </a:solidFill>
              </a:rPr>
              <a:t>if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you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want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encrypted</a:t>
            </a:r>
            <a:r>
              <a:rPr lang="cs-CZ" sz="2400" b="1" dirty="0">
                <a:solidFill>
                  <a:schemeClr val="bg1"/>
                </a:solidFill>
              </a:rPr>
              <a:t> </a:t>
            </a:r>
            <a:r>
              <a:rPr lang="cs-CZ" sz="2400" b="1" dirty="0" err="1">
                <a:solidFill>
                  <a:schemeClr val="bg1"/>
                </a:solidFill>
              </a:rPr>
              <a:t>communication</a:t>
            </a:r>
            <a:r>
              <a:rPr lang="cs-CZ" sz="2400" b="1" dirty="0">
                <a:solidFill>
                  <a:schemeClr val="bg1"/>
                </a:solidFill>
              </a:rPr>
              <a:t>, </a:t>
            </a:r>
            <a:r>
              <a:rPr lang="cs-CZ" sz="2400" b="1" dirty="0" err="1">
                <a:solidFill>
                  <a:schemeClr val="bg1"/>
                </a:solidFill>
              </a:rPr>
              <a:t>because</a:t>
            </a:r>
            <a:r>
              <a:rPr lang="cs-CZ" sz="2400" b="1" dirty="0">
                <a:solidFill>
                  <a:schemeClr val="bg1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093368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Host (Hardware)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Enable Jumbo Frames for iSCSI, CSV and LM Networks</a:t>
            </a:r>
          </a:p>
          <a:p>
            <a:r>
              <a:rPr lang="en-US" dirty="0"/>
              <a:t>Disable non-iSCSI communication types on iSCSI NICs</a:t>
            </a:r>
          </a:p>
          <a:p>
            <a:r>
              <a:rPr lang="en-US" dirty="0"/>
              <a:t>Don’t use NIC teaming for iSCSI NICs – use MPIO</a:t>
            </a:r>
          </a:p>
          <a:p>
            <a:r>
              <a:rPr lang="en-US" dirty="0"/>
              <a:t>Use 64k allocation unit size for drives hosting VHD(X)</a:t>
            </a:r>
          </a:p>
          <a:p>
            <a:r>
              <a:rPr lang="en-US" dirty="0"/>
              <a:t>Use the same hardware &amp; software </a:t>
            </a:r>
            <a:r>
              <a:rPr lang="en-US" dirty="0" err="1"/>
              <a:t>config</a:t>
            </a:r>
            <a:r>
              <a:rPr lang="en-US" dirty="0"/>
              <a:t> on all nodes</a:t>
            </a:r>
          </a:p>
          <a:p>
            <a:r>
              <a:rPr lang="en-US" dirty="0"/>
              <a:t>Ensure hardware support SLAs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2543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Live </a:t>
            </a:r>
            <a:r>
              <a:rPr lang="cs-CZ" dirty="0" err="1"/>
              <a:t>migration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6762" y="1319842"/>
            <a:ext cx="8448147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chemeClr val="bg1"/>
                </a:solidFill>
              </a:rPr>
              <a:t>By default </a:t>
            </a:r>
            <a:r>
              <a:rPr lang="en-US" sz="2000" dirty="0">
                <a:solidFill>
                  <a:schemeClr val="bg1"/>
                </a:solidFill>
              </a:rPr>
              <a:t>it isn‘t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encrypted</a:t>
            </a:r>
            <a:endParaRPr lang="cs-CZ" sz="2000" dirty="0">
              <a:solidFill>
                <a:schemeClr val="bg1"/>
              </a:solidFill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During 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Live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Migration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th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ese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information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s are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transferred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 in </a:t>
            </a:r>
            <a:r>
              <a:rPr lang="en-US" sz="2000" dirty="0">
                <a:solidFill>
                  <a:schemeClr val="bg1"/>
                </a:solidFill>
                <a:sym typeface="Wingdings" panose="05000000000000000000" pitchFamily="2" charset="2"/>
              </a:rPr>
              <a:t>a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plain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 text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Path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to Cluster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Shared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Volume</a:t>
            </a:r>
            <a:endParaRPr lang="cs-CZ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Name and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path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to VHD file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Operati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ng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syst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e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m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version</a:t>
            </a:r>
            <a:endParaRPr lang="cs-CZ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IP and MAC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information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of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all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adapters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of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the migrated 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VM</a:t>
            </a: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Doma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in Name of the cluster node</a:t>
            </a:r>
            <a:endParaRPr lang="cs-CZ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742950" lvl="2" indent="-285750"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Account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name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for Live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Migration</a:t>
            </a:r>
            <a:endParaRPr lang="cs-CZ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1200150" lvl="3" indent="-285750">
              <a:buFont typeface="Wingdings" panose="05000000000000000000" pitchFamily="2" charset="2"/>
              <a:buChar char="§"/>
            </a:pP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SSP_AUTH –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Failover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Cluster Local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Indentity</a:t>
            </a:r>
            <a:endParaRPr lang="cs-CZ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1200150" lvl="3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Automatically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change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s its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password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every</a:t>
            </a:r>
            <a:r>
              <a:rPr lang="cs-CZ" dirty="0">
                <a:solidFill>
                  <a:schemeClr val="bg1"/>
                </a:solidFill>
                <a:sym typeface="Wingdings" panose="05000000000000000000" pitchFamily="2" charset="2"/>
              </a:rPr>
              <a:t> 30 </a:t>
            </a:r>
            <a:r>
              <a:rPr lang="cs-CZ" dirty="0" err="1">
                <a:solidFill>
                  <a:schemeClr val="bg1"/>
                </a:solidFill>
                <a:sym typeface="Wingdings" panose="05000000000000000000" pitchFamily="2" charset="2"/>
              </a:rPr>
              <a:t>days</a:t>
            </a:r>
            <a:endParaRPr lang="cs-CZ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1257300" lvl="2" indent="-34290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r="8651"/>
          <a:stretch/>
        </p:blipFill>
        <p:spPr>
          <a:xfrm>
            <a:off x="175685" y="4312300"/>
            <a:ext cx="11567583" cy="199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59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Inter-</a:t>
            </a:r>
            <a:r>
              <a:rPr lang="en-US" dirty="0"/>
              <a:t>N</a:t>
            </a:r>
            <a:r>
              <a:rPr lang="cs-CZ" dirty="0"/>
              <a:t>ode </a:t>
            </a:r>
            <a:r>
              <a:rPr lang="en-US" dirty="0"/>
              <a:t>C</a:t>
            </a:r>
            <a:r>
              <a:rPr lang="cs-CZ" dirty="0"/>
              <a:t>luster </a:t>
            </a:r>
            <a:r>
              <a:rPr lang="en-US" dirty="0"/>
              <a:t>C</a:t>
            </a:r>
            <a:r>
              <a:rPr lang="cs-CZ" dirty="0" err="1"/>
              <a:t>ommunication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836762" y="1319842"/>
            <a:ext cx="9395521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D</a:t>
            </a:r>
            <a:r>
              <a:rPr lang="cs-CZ" sz="2000" dirty="0" err="1">
                <a:solidFill>
                  <a:schemeClr val="bg1"/>
                </a:solidFill>
              </a:rPr>
              <a:t>on‘t</a:t>
            </a:r>
            <a:r>
              <a:rPr lang="cs-CZ" sz="2000" dirty="0">
                <a:solidFill>
                  <a:schemeClr val="bg1"/>
                </a:solidFill>
              </a:rPr>
              <a:t> use </a:t>
            </a:r>
            <a:r>
              <a:rPr lang="en-US" sz="2000" dirty="0">
                <a:solidFill>
                  <a:schemeClr val="bg1"/>
                </a:solidFill>
              </a:rPr>
              <a:t>the </a:t>
            </a:r>
            <a:r>
              <a:rPr lang="cs-CZ" sz="2000" dirty="0" err="1">
                <a:solidFill>
                  <a:schemeClr val="bg1"/>
                </a:solidFill>
              </a:rPr>
              <a:t>same</a:t>
            </a:r>
            <a:r>
              <a:rPr lang="cs-CZ" sz="2000" dirty="0">
                <a:solidFill>
                  <a:schemeClr val="bg1"/>
                </a:solidFill>
              </a:rPr>
              <a:t> adapter for Live </a:t>
            </a:r>
            <a:r>
              <a:rPr lang="cs-CZ" sz="2000" dirty="0" err="1">
                <a:solidFill>
                  <a:schemeClr val="bg1"/>
                </a:solidFill>
              </a:rPr>
              <a:t>migration</a:t>
            </a:r>
            <a:r>
              <a:rPr lang="cs-CZ" sz="2000" dirty="0">
                <a:solidFill>
                  <a:schemeClr val="bg1"/>
                </a:solidFill>
              </a:rPr>
              <a:t> and Inter-node </a:t>
            </a:r>
            <a:r>
              <a:rPr lang="cs-CZ" sz="2000" dirty="0" err="1">
                <a:solidFill>
                  <a:schemeClr val="bg1"/>
                </a:solidFill>
              </a:rPr>
              <a:t>communication</a:t>
            </a:r>
            <a:endParaRPr lang="cs-CZ" sz="2000" dirty="0">
              <a:solidFill>
                <a:schemeClr val="bg1"/>
              </a:solidFill>
            </a:endParaRPr>
          </a:p>
          <a:p>
            <a:pPr lvl="1" indent="-4572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B</a:t>
            </a:r>
            <a:r>
              <a:rPr lang="cs-CZ" sz="2000" dirty="0">
                <a:solidFill>
                  <a:schemeClr val="bg1"/>
                </a:solidFill>
              </a:rPr>
              <a:t>y default inter-node </a:t>
            </a:r>
            <a:r>
              <a:rPr lang="cs-CZ" sz="2000" dirty="0" err="1">
                <a:solidFill>
                  <a:schemeClr val="bg1"/>
                </a:solidFill>
              </a:rPr>
              <a:t>communication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isn‘t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encrypted</a:t>
            </a:r>
            <a:endParaRPr lang="cs-CZ" sz="2000" dirty="0">
              <a:solidFill>
                <a:schemeClr val="bg1"/>
              </a:solidFill>
            </a:endParaRPr>
          </a:p>
          <a:p>
            <a:pPr marL="342900" lvl="1" indent="-342900" algn="ctr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0" lvl="1" algn="ctr"/>
            <a:r>
              <a:rPr lang="cs-CZ" sz="2800" b="1" dirty="0">
                <a:solidFill>
                  <a:schemeClr val="accent4"/>
                </a:solidFill>
              </a:rPr>
              <a:t>WHY???</a:t>
            </a:r>
          </a:p>
          <a:p>
            <a:pPr marL="342900" lvl="1" indent="-342900" algn="ctr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cs-CZ" sz="2400" b="1" dirty="0" err="1">
                <a:solidFill>
                  <a:schemeClr val="bg1"/>
                </a:solidFill>
              </a:rPr>
              <a:t>NETFTIPSecEnable</a:t>
            </a:r>
            <a:r>
              <a:rPr lang="en-US" sz="2400" b="1" dirty="0">
                <a:solidFill>
                  <a:schemeClr val="bg1"/>
                </a:solidFill>
              </a:rPr>
              <a:t>d</a:t>
            </a:r>
            <a:r>
              <a:rPr lang="cs-CZ" sz="2400" b="1" dirty="0">
                <a:solidFill>
                  <a:schemeClr val="bg1"/>
                </a:solidFill>
              </a:rPr>
              <a:t> - PROBLEM with </a:t>
            </a:r>
            <a:r>
              <a:rPr lang="cs-CZ" sz="2400" b="1" dirty="0" err="1">
                <a:solidFill>
                  <a:schemeClr val="bg1"/>
                </a:solidFill>
              </a:rPr>
              <a:t>IPSec</a:t>
            </a:r>
            <a:endParaRPr lang="cs-CZ" sz="2400" dirty="0">
              <a:solidFill>
                <a:schemeClr val="bg1"/>
              </a:solidFill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</a:rPr>
              <a:t>if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propagate</a:t>
            </a:r>
            <a:r>
              <a:rPr lang="cs-CZ" sz="2000" dirty="0">
                <a:solidFill>
                  <a:schemeClr val="bg1"/>
                </a:solidFill>
              </a:rPr>
              <a:t> Group </a:t>
            </a:r>
            <a:r>
              <a:rPr lang="cs-CZ" sz="2000" dirty="0" err="1">
                <a:solidFill>
                  <a:schemeClr val="bg1"/>
                </a:solidFill>
              </a:rPr>
              <a:t>Policy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from</a:t>
            </a:r>
            <a:r>
              <a:rPr lang="cs-CZ" sz="2000" dirty="0">
                <a:solidFill>
                  <a:schemeClr val="bg1"/>
                </a:solidFill>
              </a:rPr>
              <a:t> AD </a:t>
            </a:r>
            <a:r>
              <a:rPr lang="cs-CZ" sz="2000" dirty="0" err="1">
                <a:solidFill>
                  <a:schemeClr val="bg1"/>
                </a:solidFill>
              </a:rPr>
              <a:t>longer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than</a:t>
            </a:r>
            <a:r>
              <a:rPr lang="cs-CZ" sz="2000" dirty="0">
                <a:solidFill>
                  <a:schemeClr val="bg1"/>
                </a:solidFill>
              </a:rPr>
              <a:t> 10 sec in </a:t>
            </a:r>
            <a:r>
              <a:rPr lang="cs-CZ" sz="2000" dirty="0" err="1">
                <a:solidFill>
                  <a:schemeClr val="bg1"/>
                </a:solidFill>
              </a:rPr>
              <a:t>same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subnet</a:t>
            </a:r>
            <a:br>
              <a:rPr lang="cs-CZ" sz="2000" dirty="0">
                <a:solidFill>
                  <a:schemeClr val="bg1"/>
                </a:solidFill>
              </a:rPr>
            </a:br>
            <a:r>
              <a:rPr lang="cs-CZ" sz="2000" dirty="0">
                <a:solidFill>
                  <a:schemeClr val="bg1"/>
                </a:solidFill>
              </a:rPr>
              <a:t>and 20 sec in </a:t>
            </a:r>
            <a:r>
              <a:rPr lang="cs-CZ" sz="2000" dirty="0" err="1">
                <a:solidFill>
                  <a:schemeClr val="bg1"/>
                </a:solidFill>
              </a:rPr>
              <a:t>another</a:t>
            </a:r>
            <a:r>
              <a:rPr lang="cs-CZ" sz="2000" dirty="0">
                <a:solidFill>
                  <a:schemeClr val="bg1"/>
                </a:solidFill>
              </a:rPr>
              <a:t> </a:t>
            </a:r>
            <a:r>
              <a:rPr lang="cs-CZ" sz="2000" dirty="0" err="1">
                <a:solidFill>
                  <a:schemeClr val="bg1"/>
                </a:solidFill>
              </a:rPr>
              <a:t>subnet</a:t>
            </a:r>
            <a:r>
              <a:rPr lang="cs-CZ" sz="2000" dirty="0">
                <a:solidFill>
                  <a:schemeClr val="bg1"/>
                </a:solidFill>
              </a:rPr>
              <a:t> may be 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NODE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or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Quorum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 disk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disconected</a:t>
            </a:r>
            <a:endParaRPr lang="cs-CZ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you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can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change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 this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settings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from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sz="2000" dirty="0" err="1">
                <a:solidFill>
                  <a:schemeClr val="bg1"/>
                </a:solidFill>
                <a:sym typeface="Wingdings" panose="05000000000000000000" pitchFamily="2" charset="2"/>
              </a:rPr>
              <a:t>powershell</a:t>
            </a:r>
            <a:r>
              <a:rPr lang="cs-CZ" sz="2000" dirty="0">
                <a:solidFill>
                  <a:schemeClr val="bg1"/>
                </a:solidFill>
                <a:sym typeface="Wingdings" panose="05000000000000000000" pitchFamily="2" charset="2"/>
              </a:rPr>
              <a:t> and set more security</a:t>
            </a:r>
          </a:p>
          <a:p>
            <a:pPr marL="800100" lvl="1" indent="-342900" algn="ctr">
              <a:buFont typeface="Wingdings" panose="05000000000000000000" pitchFamily="2" charset="2"/>
              <a:buChar char="§"/>
            </a:pPr>
            <a:r>
              <a:rPr lang="cs-CZ" sz="2000" i="1" dirty="0">
                <a:solidFill>
                  <a:schemeClr val="bg1"/>
                </a:solidFill>
                <a:sym typeface="Wingdings" panose="05000000000000000000" pitchFamily="2" charset="2"/>
              </a:rPr>
              <a:t>(</a:t>
            </a:r>
            <a:r>
              <a:rPr lang="cs-CZ" sz="2000" i="1" dirty="0" err="1">
                <a:solidFill>
                  <a:schemeClr val="bg1"/>
                </a:solidFill>
              </a:rPr>
              <a:t>Get</a:t>
            </a:r>
            <a:r>
              <a:rPr lang="cs-CZ" sz="2000" i="1" dirty="0">
                <a:solidFill>
                  <a:schemeClr val="bg1"/>
                </a:solidFill>
              </a:rPr>
              <a:t>-Cluster).</a:t>
            </a:r>
            <a:r>
              <a:rPr lang="cs-CZ" sz="2000" i="1" dirty="0" err="1">
                <a:solidFill>
                  <a:schemeClr val="bg1"/>
                </a:solidFill>
              </a:rPr>
              <a:t>NetFTIPSecEnabled</a:t>
            </a:r>
            <a:r>
              <a:rPr lang="cs-CZ" sz="2000" i="1" dirty="0">
                <a:solidFill>
                  <a:schemeClr val="bg1"/>
                </a:solidFill>
              </a:rPr>
              <a:t> = 0</a:t>
            </a: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bg1"/>
                </a:solidFill>
                <a:sym typeface="Wingdings" panose="05000000000000000000" pitchFamily="2" charset="2"/>
              </a:rPr>
              <a:t>0 –</a:t>
            </a:r>
            <a:r>
              <a:rPr lang="en-US" i="1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cs-CZ" i="1" dirty="0" err="1">
                <a:solidFill>
                  <a:schemeClr val="bg1"/>
                </a:solidFill>
                <a:sym typeface="Wingdings" panose="05000000000000000000" pitchFamily="2" charset="2"/>
              </a:rPr>
              <a:t>IPSec</a:t>
            </a:r>
            <a:r>
              <a:rPr lang="en-US" i="1" dirty="0">
                <a:solidFill>
                  <a:schemeClr val="bg1"/>
                </a:solidFill>
                <a:sym typeface="Wingdings" panose="05000000000000000000" pitchFamily="2" charset="2"/>
              </a:rPr>
              <a:t> is Turned OFF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bg1"/>
                </a:solidFill>
                <a:sym typeface="Wingdings" panose="05000000000000000000" pitchFamily="2" charset="2"/>
              </a:rPr>
              <a:t>Overrides GPO settings</a:t>
            </a:r>
            <a:endParaRPr lang="cs-CZ" i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r>
              <a:rPr lang="cs-CZ" i="1" dirty="0">
                <a:solidFill>
                  <a:schemeClr val="bg1"/>
                </a:solidFill>
                <a:sym typeface="Wingdings" panose="05000000000000000000" pitchFamily="2" charset="2"/>
              </a:rPr>
              <a:t>1 – </a:t>
            </a:r>
            <a:r>
              <a:rPr lang="en-US" i="1" dirty="0">
                <a:solidFill>
                  <a:schemeClr val="bg1"/>
                </a:solidFill>
                <a:sym typeface="Wingdings" panose="05000000000000000000" pitchFamily="2" charset="2"/>
              </a:rPr>
              <a:t>I</a:t>
            </a:r>
            <a:r>
              <a:rPr lang="cs-CZ" i="1" dirty="0" err="1">
                <a:solidFill>
                  <a:schemeClr val="bg1"/>
                </a:solidFill>
                <a:sym typeface="Wingdings" panose="05000000000000000000" pitchFamily="2" charset="2"/>
              </a:rPr>
              <a:t>PSec</a:t>
            </a:r>
            <a:r>
              <a:rPr lang="en-US" i="1" dirty="0">
                <a:solidFill>
                  <a:schemeClr val="bg1"/>
                </a:solidFill>
                <a:sym typeface="Wingdings" panose="05000000000000000000" pitchFamily="2" charset="2"/>
              </a:rPr>
              <a:t> is Turned ON</a:t>
            </a:r>
          </a:p>
          <a:p>
            <a:pPr marL="1828800" lvl="3" indent="-457200">
              <a:buFont typeface="Wingdings" panose="05000000000000000000" pitchFamily="2" charset="2"/>
              <a:buChar char="§"/>
            </a:pPr>
            <a:r>
              <a:rPr lang="en-US" i="1" dirty="0">
                <a:solidFill>
                  <a:schemeClr val="bg1"/>
                </a:solidFill>
                <a:sym typeface="Wingdings" panose="05000000000000000000" pitchFamily="2" charset="2"/>
              </a:rPr>
              <a:t>Enable GPO settings</a:t>
            </a:r>
            <a:endParaRPr lang="cs-CZ" i="1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914400" lvl="1" indent="-457200">
              <a:buFont typeface="Wingdings" panose="05000000000000000000" pitchFamily="2" charset="2"/>
              <a:buChar char="§"/>
            </a:pPr>
            <a:endParaRPr lang="cs-CZ" sz="2000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pPr marL="1371600" lvl="2" indent="-457200">
              <a:buFont typeface="Wingdings" panose="05000000000000000000" pitchFamily="2" charset="2"/>
              <a:buChar char="§"/>
            </a:pPr>
            <a:endParaRPr lang="cs-CZ" sz="20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cs-CZ" sz="2800" dirty="0">
              <a:solidFill>
                <a:schemeClr val="bg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4854" y="4711556"/>
            <a:ext cx="5246279" cy="1352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97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Security in </a:t>
            </a:r>
            <a:r>
              <a:rPr lang="cs-CZ" dirty="0" err="1"/>
              <a:t>Failover</a:t>
            </a:r>
            <a:r>
              <a:rPr lang="cs-CZ" dirty="0"/>
              <a:t> Cluster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err="1"/>
              <a:t>Shielded</a:t>
            </a:r>
            <a:r>
              <a:rPr lang="cs-CZ" sz="2400" dirty="0"/>
              <a:t> VM</a:t>
            </a:r>
            <a:r>
              <a:rPr lang="en-US" sz="2400" dirty="0"/>
              <a:t> (Windows Server 2016) = on-the-fly security</a:t>
            </a:r>
            <a:endParaRPr lang="cs-CZ" sz="2400" dirty="0"/>
          </a:p>
          <a:p>
            <a:r>
              <a:rPr lang="cs-CZ" sz="2400" dirty="0" err="1"/>
              <a:t>IPSec</a:t>
            </a:r>
            <a:r>
              <a:rPr lang="cs-CZ" sz="2400" dirty="0"/>
              <a:t> </a:t>
            </a:r>
            <a:r>
              <a:rPr lang="en-US" sz="2400" dirty="0"/>
              <a:t>the</a:t>
            </a:r>
            <a:r>
              <a:rPr lang="cs-CZ" sz="2400" dirty="0"/>
              <a:t> Live </a:t>
            </a:r>
            <a:r>
              <a:rPr lang="cs-CZ" sz="2400" dirty="0" err="1"/>
              <a:t>Migration</a:t>
            </a:r>
            <a:r>
              <a:rPr lang="en-US" sz="2400" dirty="0"/>
              <a:t> traffic</a:t>
            </a:r>
            <a:endParaRPr lang="cs-CZ" sz="2400" dirty="0"/>
          </a:p>
          <a:p>
            <a:r>
              <a:rPr lang="en-US" sz="2400" dirty="0"/>
              <a:t>Use dedicated</a:t>
            </a:r>
            <a:r>
              <a:rPr lang="cs-CZ" sz="2400" dirty="0"/>
              <a:t> </a:t>
            </a:r>
            <a:r>
              <a:rPr lang="en-US" sz="2400" dirty="0"/>
              <a:t>accounts</a:t>
            </a:r>
            <a:r>
              <a:rPr lang="cs-CZ" sz="2400" dirty="0"/>
              <a:t> </a:t>
            </a:r>
            <a:r>
              <a:rPr lang="en-US" sz="2400" dirty="0"/>
              <a:t>for management of</a:t>
            </a:r>
            <a:endParaRPr lang="cs-CZ" sz="24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Network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/>
              <a:t>Cluster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err="1"/>
              <a:t>Virtual</a:t>
            </a:r>
            <a:r>
              <a:rPr lang="cs-CZ" sz="2000" dirty="0"/>
              <a:t> </a:t>
            </a:r>
            <a:r>
              <a:rPr lang="cs-CZ" sz="2000" dirty="0" err="1"/>
              <a:t>machine</a:t>
            </a:r>
            <a:r>
              <a:rPr lang="cs-CZ" sz="2000" dirty="0"/>
              <a:t> OS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err="1"/>
              <a:t>Forest</a:t>
            </a:r>
            <a:r>
              <a:rPr lang="cs-CZ" sz="2000" dirty="0"/>
              <a:t> and Domain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cs-CZ" sz="2000" dirty="0" err="1"/>
              <a:t>Other</a:t>
            </a:r>
            <a:r>
              <a:rPr lang="en-US" sz="2000" dirty="0"/>
              <a:t>…</a:t>
            </a:r>
            <a:endParaRPr lang="cs-CZ" sz="2000" dirty="0"/>
          </a:p>
          <a:p>
            <a:r>
              <a:rPr lang="cs-CZ" sz="2400" dirty="0"/>
              <a:t>Port security, MAC </a:t>
            </a:r>
            <a:r>
              <a:rPr lang="en-US" sz="2400" dirty="0"/>
              <a:t>s</a:t>
            </a:r>
            <a:r>
              <a:rPr lang="cs-CZ" sz="2400" dirty="0" err="1"/>
              <a:t>ec</a:t>
            </a:r>
            <a:r>
              <a:rPr lang="cs-CZ" sz="2400" dirty="0"/>
              <a:t> on top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en-US" sz="2400" dirty="0"/>
              <a:t>the </a:t>
            </a:r>
            <a:r>
              <a:rPr lang="cs-CZ" sz="2400" dirty="0" err="1"/>
              <a:t>rack</a:t>
            </a:r>
            <a:r>
              <a:rPr lang="cs-CZ" sz="2400" dirty="0"/>
              <a:t> </a:t>
            </a:r>
            <a:r>
              <a:rPr lang="en-US" sz="2400" dirty="0"/>
              <a:t>(TOR) </a:t>
            </a:r>
            <a:r>
              <a:rPr lang="cs-CZ" sz="2400" dirty="0" err="1"/>
              <a:t>switch</a:t>
            </a:r>
            <a:endParaRPr lang="en-US" sz="2400" dirty="0"/>
          </a:p>
          <a:p>
            <a:r>
              <a:rPr lang="cs-CZ" sz="2400" dirty="0" err="1"/>
              <a:t>Implement</a:t>
            </a:r>
            <a:r>
              <a:rPr lang="en-US" sz="2400" dirty="0"/>
              <a:t> the </a:t>
            </a:r>
            <a:r>
              <a:rPr lang="cs-CZ" sz="2400" dirty="0"/>
              <a:t>cluster on </a:t>
            </a:r>
            <a:r>
              <a:rPr lang="en-US" sz="2400" dirty="0"/>
              <a:t>CORE</a:t>
            </a:r>
            <a:r>
              <a:rPr lang="cs-CZ" sz="2400" dirty="0"/>
              <a:t> Server </a:t>
            </a:r>
            <a:r>
              <a:rPr lang="en-US" sz="2400" dirty="0"/>
              <a:t>(</a:t>
            </a:r>
            <a:r>
              <a:rPr lang="cs-CZ" sz="2400" dirty="0"/>
              <a:t>Windows Server 201</a:t>
            </a:r>
            <a:r>
              <a:rPr lang="en-US" sz="2400" dirty="0"/>
              <a:t>2 R2)</a:t>
            </a:r>
            <a:endParaRPr lang="cs-CZ" sz="2400" dirty="0"/>
          </a:p>
          <a:p>
            <a:r>
              <a:rPr lang="cs-CZ" sz="2400" dirty="0" err="1"/>
              <a:t>Implement</a:t>
            </a:r>
            <a:r>
              <a:rPr lang="en-US" sz="2400" dirty="0"/>
              <a:t> the </a:t>
            </a:r>
            <a:r>
              <a:rPr lang="cs-CZ" sz="2400" dirty="0"/>
              <a:t>cluster on NANO Server </a:t>
            </a:r>
            <a:r>
              <a:rPr lang="en-US" sz="2400" dirty="0"/>
              <a:t>(</a:t>
            </a:r>
            <a:r>
              <a:rPr lang="cs-CZ" sz="2400" dirty="0"/>
              <a:t>Windows Server 2016</a:t>
            </a:r>
            <a:r>
              <a:rPr lang="en-US" sz="2400" dirty="0"/>
              <a:t>)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18230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</a:t>
            </a:r>
            <a:r>
              <a:rPr lang="cs-CZ" dirty="0"/>
              <a:t> security in Windows Server 2016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9970" y="1623408"/>
            <a:ext cx="5203342" cy="428013"/>
          </a:xfrm>
        </p:spPr>
        <p:txBody>
          <a:bodyPr/>
          <a:lstStyle/>
          <a:p>
            <a:pPr marL="0" indent="0">
              <a:buNone/>
            </a:pPr>
            <a:r>
              <a:rPr lang="cs-CZ" sz="2400" dirty="0" err="1"/>
              <a:t>Eliminate</a:t>
            </a:r>
            <a:r>
              <a:rPr lang="en-US" sz="2400" dirty="0"/>
              <a:t>s</a:t>
            </a:r>
            <a:r>
              <a:rPr lang="cs-CZ" sz="2400" dirty="0"/>
              <a:t> </a:t>
            </a:r>
            <a:r>
              <a:rPr lang="cs-CZ" sz="2400" dirty="0" err="1"/>
              <a:t>number</a:t>
            </a:r>
            <a:r>
              <a:rPr lang="cs-CZ" sz="2400" dirty="0"/>
              <a:t> </a:t>
            </a:r>
            <a:r>
              <a:rPr lang="en-US" sz="2400" dirty="0"/>
              <a:t>if </a:t>
            </a:r>
            <a:r>
              <a:rPr lang="cs-CZ" sz="2400" dirty="0" err="1"/>
              <a:t>restarts</a:t>
            </a: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  <a:p>
            <a:pPr>
              <a:buFont typeface="Arial" panose="020B0604020202020204" pitchFamily="34" charset="0"/>
              <a:buChar char="•"/>
            </a:pP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945" y="2022234"/>
            <a:ext cx="5046049" cy="3438390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775335" y="1589756"/>
            <a:ext cx="401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Only core components used</a:t>
            </a:r>
            <a:endParaRPr lang="cs-CZ" sz="2400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881" y="1951667"/>
            <a:ext cx="6131723" cy="350895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83594" y="6036388"/>
            <a:ext cx="16626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i="1" dirty="0">
                <a:solidFill>
                  <a:schemeClr val="bg1"/>
                </a:solidFill>
              </a:rPr>
              <a:t>* values per 12 months </a:t>
            </a:r>
          </a:p>
        </p:txBody>
      </p:sp>
    </p:spTree>
    <p:extLst>
      <p:ext uri="{BB962C8B-B14F-4D97-AF65-F5344CB8AC3E}">
        <p14:creationId xmlns:p14="http://schemas.microsoft.com/office/powerpoint/2010/main" val="10431168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9"/>
          <p:cNvSpPr txBox="1">
            <a:spLocks noGrp="1"/>
          </p:cNvSpPr>
          <p:nvPr>
            <p:ph type="title"/>
          </p:nvPr>
        </p:nvSpPr>
        <p:spPr>
          <a:xfrm>
            <a:off x="458501" y="567107"/>
            <a:ext cx="112627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1E326B"/>
                </a:solidFill>
              </a:rPr>
              <a:t>Aktuální a navazující kurzy sledujte na </a:t>
            </a:r>
            <a:r>
              <a:rPr lang="cs-CZ" sz="3200" b="1" dirty="0">
                <a:solidFill>
                  <a:srgbClr val="1E326B"/>
                </a:solidFill>
                <a:hlinkClick r:id="rId2"/>
              </a:rPr>
              <a:t>www.gopas.cz</a:t>
            </a:r>
            <a:r>
              <a:rPr lang="cs-CZ" sz="3200" b="1" dirty="0">
                <a:solidFill>
                  <a:srgbClr val="1E326B"/>
                </a:solidFill>
              </a:rPr>
              <a:t>  </a:t>
            </a:r>
            <a:br>
              <a:rPr lang="cs-CZ" sz="3200" b="1" dirty="0">
                <a:solidFill>
                  <a:srgbClr val="1E326B"/>
                </a:solidFill>
              </a:rPr>
            </a:br>
            <a:r>
              <a:rPr lang="cs-CZ" sz="3200" b="1" dirty="0">
                <a:solidFill>
                  <a:srgbClr val="1E326B"/>
                </a:solidFill>
              </a:rPr>
              <a:t> </a:t>
            </a:r>
            <a:r>
              <a:rPr lang="cs-CZ" sz="3200" b="1" dirty="0">
                <a:solidFill>
                  <a:srgbClr val="00B0F0"/>
                </a:solidFill>
              </a:rPr>
              <a:t>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120257" y="1206214"/>
            <a:ext cx="5068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DÁREK PRO VÁS! 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255858" y="1790989"/>
            <a:ext cx="4779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2"/>
                </a:solidFill>
              </a:rPr>
              <a:t>…získejte tričko </a:t>
            </a:r>
            <a:r>
              <a:rPr lang="cs-CZ" sz="2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TechEd-DevCon</a:t>
            </a:r>
            <a:r>
              <a:rPr lang="cs-CZ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2016!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53695" y="1790989"/>
            <a:ext cx="5222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002060"/>
                </a:solidFill>
              </a:rPr>
              <a:t>Vyplňte dotazníkové hodnocení a…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253695" y="5247181"/>
            <a:ext cx="61471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TechEd</a:t>
            </a:r>
            <a:r>
              <a:rPr lang="cs-CZ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party!</a:t>
            </a:r>
          </a:p>
          <a:p>
            <a:r>
              <a:rPr lang="cs-CZ" sz="24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Xbowling</a:t>
            </a:r>
            <a:r>
              <a:rPr lang="cs-CZ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Strašnice, 18. 5. 2016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634055" y="5154848"/>
            <a:ext cx="5282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Buďte</a:t>
            </a:r>
            <a:r>
              <a:rPr lang="cs-CZ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Best IT Pro</a:t>
            </a:r>
          </a:p>
          <a:p>
            <a:pPr algn="r"/>
            <a:r>
              <a:rPr lang="cs-CZ" sz="32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nebo</a:t>
            </a:r>
            <a:r>
              <a:rPr lang="cs-CZ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32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cs-CZ" sz="3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Best Developer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724" y="2502736"/>
            <a:ext cx="2081683" cy="1909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8006393" y="4518781"/>
            <a:ext cx="37563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SOUTĚŽ! </a:t>
            </a:r>
            <a:r>
              <a:rPr lang="cs-CZ" sz="2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SOUTĚŽ!</a:t>
            </a:r>
            <a:r>
              <a:rPr lang="cs-CZ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SOUTĚŽ!</a:t>
            </a:r>
          </a:p>
          <a:p>
            <a:endParaRPr lang="cs-CZ" dirty="0">
              <a:solidFill>
                <a:schemeClr val="bg2"/>
              </a:solidFill>
            </a:endParaRPr>
          </a:p>
        </p:txBody>
      </p:sp>
      <p:pic>
        <p:nvPicPr>
          <p:cNvPr id="1026" name="Picture 2" descr="C:\tricko_teched_201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433" y="2191099"/>
            <a:ext cx="2589800" cy="2879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art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1" y="2298412"/>
            <a:ext cx="2412428" cy="316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008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000"/>
                            </p:stCondLst>
                            <p:childTnLst>
                              <p:par>
                                <p:cTn id="4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269239" y="1622667"/>
            <a:ext cx="11653523" cy="2856167"/>
          </a:xfrm>
        </p:spPr>
        <p:txBody>
          <a:bodyPr/>
          <a:lstStyle/>
          <a:p>
            <a:r>
              <a:rPr lang="en-US" dirty="0"/>
              <a:t>Core OS Edition or Nano Server (Windows Server 2016)</a:t>
            </a:r>
          </a:p>
          <a:p>
            <a:r>
              <a:rPr lang="en-US" dirty="0"/>
              <a:t>Windows Update + Hotfixes</a:t>
            </a:r>
          </a:p>
          <a:p>
            <a:r>
              <a:rPr lang="en-US" dirty="0"/>
              <a:t>Domain Member</a:t>
            </a:r>
          </a:p>
          <a:p>
            <a:r>
              <a:rPr lang="en-US" dirty="0"/>
              <a:t>Antivirus Exclusions</a:t>
            </a:r>
          </a:p>
          <a:p>
            <a:r>
              <a:rPr lang="en-US" dirty="0"/>
              <a:t>Use BitLocker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Host (OS)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98406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4419671"/>
          </a:xfrm>
        </p:spPr>
        <p:txBody>
          <a:bodyPr/>
          <a:lstStyle/>
          <a:p>
            <a:r>
              <a:rPr lang="en-US" sz="2800" dirty="0"/>
              <a:t>Percentage of the total possible CPU usage of a virtual machine</a:t>
            </a:r>
          </a:p>
          <a:p>
            <a:pPr lvl="1"/>
            <a:r>
              <a:rPr lang="en-US" sz="2400" dirty="0"/>
              <a:t>Will block a virtual machine from starting if the reserve cannot be honored by the hypervisor under peak load</a:t>
            </a:r>
          </a:p>
          <a:p>
            <a:pPr lvl="1"/>
            <a:r>
              <a:rPr lang="en-US" sz="2400" dirty="0"/>
              <a:t>Total of all reserves on running VMs is 100%</a:t>
            </a:r>
          </a:p>
          <a:p>
            <a:pPr lvl="1"/>
            <a:r>
              <a:rPr lang="en-US" sz="2400" dirty="0"/>
              <a:t>Only enforced when CPU resource contention occurs</a:t>
            </a:r>
          </a:p>
          <a:p>
            <a:r>
              <a:rPr lang="en-US" sz="2800" dirty="0"/>
              <a:t>Bin-Packing Problem</a:t>
            </a:r>
          </a:p>
          <a:p>
            <a:pPr lvl="1"/>
            <a:r>
              <a:rPr lang="en-US" sz="2400" dirty="0"/>
              <a:t>4 CPU host</a:t>
            </a:r>
          </a:p>
          <a:p>
            <a:pPr lvl="1"/>
            <a:r>
              <a:rPr lang="en-US" sz="2400" dirty="0"/>
              <a:t>VM with 4 vCPUs and a 50% reserve: 50% of host resources</a:t>
            </a:r>
          </a:p>
          <a:p>
            <a:pPr lvl="1"/>
            <a:r>
              <a:rPr lang="en-US" sz="2400" dirty="0"/>
              <a:t>VM with 2 vCPUs and a 80% reserve: 40% of host resources</a:t>
            </a:r>
          </a:p>
          <a:p>
            <a:pPr lvl="1"/>
            <a:r>
              <a:rPr lang="en-US" sz="2400" dirty="0"/>
              <a:t>Only one of these can be running at a time</a:t>
            </a:r>
            <a:endParaRPr lang="cs-CZ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Hyper-V CPU Reserve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59166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3163943"/>
          </a:xfrm>
        </p:spPr>
        <p:txBody>
          <a:bodyPr/>
          <a:lstStyle/>
          <a:p>
            <a:r>
              <a:rPr lang="en-IE" sz="2800" dirty="0"/>
              <a:t>AKA Hyper-V storage NUMA I/O</a:t>
            </a:r>
          </a:p>
          <a:p>
            <a:pPr lvl="1"/>
            <a:r>
              <a:rPr lang="en-IE" sz="2400" dirty="0"/>
              <a:t>Each channel can send SCSI interrupts to multiple processors concurrently</a:t>
            </a:r>
          </a:p>
          <a:p>
            <a:r>
              <a:rPr lang="en-IE" sz="2800" dirty="0"/>
              <a:t>Adding more channels adds IOPS potential</a:t>
            </a:r>
          </a:p>
          <a:p>
            <a:pPr lvl="1"/>
            <a:r>
              <a:rPr lang="en-IE" sz="2400" dirty="0"/>
              <a:t>Hyper-V caps number of channels based on number of virtual processors</a:t>
            </a:r>
          </a:p>
          <a:p>
            <a:r>
              <a:rPr lang="en-IE" sz="2800" dirty="0"/>
              <a:t>Modify the guest OS registry:</a:t>
            </a:r>
          </a:p>
          <a:p>
            <a:pPr lvl="1"/>
            <a:r>
              <a:rPr lang="en-IE" sz="2400" dirty="0"/>
              <a:t>HKLM\System\</a:t>
            </a:r>
            <a:r>
              <a:rPr lang="en-IE" sz="2400" dirty="0" err="1"/>
              <a:t>CurrentControlSet</a:t>
            </a:r>
            <a:r>
              <a:rPr lang="en-IE" sz="2400" dirty="0"/>
              <a:t>\</a:t>
            </a:r>
            <a:r>
              <a:rPr lang="en-IE" sz="2400" dirty="0" err="1"/>
              <a:t>Enum</a:t>
            </a:r>
            <a:r>
              <a:rPr lang="en-IE" sz="2400" dirty="0"/>
              <a:t>\VMBUS\{</a:t>
            </a:r>
            <a:r>
              <a:rPr lang="en-IE" sz="2400" dirty="0" err="1"/>
              <a:t>deviceid</a:t>
            </a:r>
            <a:r>
              <a:rPr lang="en-IE" sz="2400" dirty="0"/>
              <a:t>}\{</a:t>
            </a:r>
            <a:r>
              <a:rPr lang="en-IE" sz="2400" dirty="0" err="1"/>
              <a:t>instanceid</a:t>
            </a:r>
            <a:r>
              <a:rPr lang="en-IE" sz="2400" dirty="0"/>
              <a:t>}\Device Parameters\</a:t>
            </a:r>
            <a:r>
              <a:rPr lang="en-IE" sz="2400" dirty="0" err="1"/>
              <a:t>StorChannel</a:t>
            </a:r>
            <a:r>
              <a:rPr lang="en-IE" sz="2400" dirty="0"/>
              <a:t>\</a:t>
            </a:r>
            <a:r>
              <a:rPr lang="en-IE" sz="2400" dirty="0" err="1"/>
              <a:t>ChannelCount</a:t>
            </a:r>
            <a:endParaRPr lang="en-IE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Tweaking for IOPS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310716"/>
              </p:ext>
            </p:extLst>
          </p:nvPr>
        </p:nvGraphicFramePr>
        <p:xfrm>
          <a:off x="860214" y="4968999"/>
          <a:ext cx="8607897" cy="12047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7255">
                  <a:extLst>
                    <a:ext uri="{9D8B030D-6E8A-4147-A177-3AD203B41FA5}">
                      <a16:colId xmlns:a16="http://schemas.microsoft.com/office/drawing/2014/main" val="28125358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53360053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39430385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15621979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910469054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980970577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88802507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324954091"/>
                    </a:ext>
                  </a:extLst>
                </a:gridCol>
                <a:gridCol w="648074">
                  <a:extLst>
                    <a:ext uri="{9D8B030D-6E8A-4147-A177-3AD203B41FA5}">
                      <a16:colId xmlns:a16="http://schemas.microsoft.com/office/drawing/2014/main" val="2557308627"/>
                    </a:ext>
                  </a:extLst>
                </a:gridCol>
              </a:tblGrid>
              <a:tr h="463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vCPU Count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32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C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64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BC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5876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Default Channels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</a:rPr>
                        <a:t>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343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</a:rPr>
                        <a:t>Maximum Channels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12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E" sz="1800" dirty="0">
                          <a:effectLst/>
                        </a:rPr>
                        <a:t>16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147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922036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69875" y="1622425"/>
            <a:ext cx="11652250" cy="2192338"/>
          </a:xfrm>
        </p:spPr>
        <p:txBody>
          <a:bodyPr/>
          <a:lstStyle/>
          <a:p>
            <a:r>
              <a:rPr lang="en-IE"/>
              <a:t>All VM files stored on flash-based storage</a:t>
            </a:r>
          </a:p>
          <a:p>
            <a:pPr lvl="1"/>
            <a:r>
              <a:rPr lang="en-IE"/>
              <a:t>SMB 3.0, SMB Direct, Scale-Out File Server</a:t>
            </a:r>
          </a:p>
          <a:p>
            <a:r>
              <a:rPr lang="en-IE"/>
              <a:t>Configured 1 virtual SCSI controller in the VM</a:t>
            </a:r>
          </a:p>
          <a:p>
            <a:pPr lvl="1"/>
            <a:r>
              <a:rPr lang="en-IE"/>
              <a:t>16 x 127 GB fixed VHDX files</a:t>
            </a:r>
          </a:p>
          <a:p>
            <a:r>
              <a:rPr lang="en-IE"/>
              <a:t>Increased the storage channels from 1 to 4</a:t>
            </a:r>
          </a:p>
          <a:p>
            <a:r>
              <a:rPr lang="en-IE"/>
              <a:t>Disabled the Hyper-V I/O Balancer on the host</a:t>
            </a:r>
          </a:p>
          <a:p>
            <a:pPr lvl="1"/>
            <a:r>
              <a:rPr lang="en-IE"/>
              <a:t>HKLM\SYSTEM\CurrentControlSet\Control\StorVSP\IOBalance\Enabled:0</a:t>
            </a:r>
          </a:p>
          <a:p>
            <a:r>
              <a:rPr lang="en-IE"/>
              <a:t>Ran IOMETER with 16 threads on 16 targets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Tweaking for IOPS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21762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</a:t>
            </a:r>
            <a:r>
              <a:rPr lang="en-US" dirty="0" err="1"/>
              <a:t>QoS</a:t>
            </a:r>
            <a:r>
              <a:rPr lang="en-US" dirty="0"/>
              <a:t> Components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81844" y="1525166"/>
            <a:ext cx="10801146" cy="3865984"/>
            <a:chOff x="0" y="0"/>
            <a:chExt cx="5577840" cy="199644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2865120" cy="154686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a typeface="Calibri" panose="020F0502020204030204" pitchFamily="34" charset="0"/>
                  <a:cs typeface="Times New Roman" panose="02020603050405020304" pitchFamily="18" charset="0"/>
                </a:rPr>
                <a:t>Parent Partition (Kernel Mode)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0380" y="0"/>
              <a:ext cx="2537460" cy="154686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a typeface="Calibri" panose="020F0502020204030204" pitchFamily="34" charset="0"/>
                  <a:cs typeface="Times New Roman" panose="02020603050405020304" pitchFamily="18" charset="0"/>
                </a:rPr>
                <a:t>Child Partition (Kernel Mode)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878580" y="518160"/>
              <a:ext cx="1348740" cy="2590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a typeface="Calibri" panose="020F0502020204030204" pitchFamily="34" charset="0"/>
                  <a:cs typeface="Times New Roman" panose="02020603050405020304" pitchFamily="18" charset="0"/>
                </a:rPr>
                <a:t>Fast Path Filter VSC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70960" y="861060"/>
              <a:ext cx="1356360" cy="4876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a typeface="Calibri" panose="020F0502020204030204" pitchFamily="34" charset="0"/>
                  <a:cs typeface="Times New Roman" panose="02020603050405020304" pitchFamily="18" charset="0"/>
                </a:rPr>
                <a:t>Virtual Storage Miniport VSC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9800" y="1165860"/>
              <a:ext cx="1447800" cy="25908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a typeface="Calibri" panose="020F0502020204030204" pitchFamily="34" charset="0"/>
                  <a:cs typeface="Times New Roman" panose="02020603050405020304" pitchFamily="18" charset="0"/>
                </a:rPr>
                <a:t>VMBus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43000" y="571500"/>
              <a:ext cx="1112520" cy="457200"/>
            </a:xfrm>
            <a:prstGeom prst="rect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a typeface="Calibri" panose="020F0502020204030204" pitchFamily="34" charset="0"/>
                  <a:cs typeface="Times New Roman" panose="02020603050405020304" pitchFamily="18" charset="0"/>
                </a:rPr>
                <a:t>Virtual Storage Provider VSP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20040" y="579120"/>
              <a:ext cx="640080" cy="25908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a typeface="Calibri" panose="020F0502020204030204" pitchFamily="34" charset="0"/>
                  <a:cs typeface="Times New Roman" panose="02020603050405020304" pitchFamily="18" charset="0"/>
                </a:rPr>
                <a:t>Disk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3840" y="967740"/>
              <a:ext cx="746760" cy="457200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a typeface="Calibri" panose="020F0502020204030204" pitchFamily="34" charset="0"/>
                  <a:cs typeface="Times New Roman" panose="02020603050405020304" pitchFamily="18" charset="0"/>
                </a:rPr>
                <a:t>StorPort Miniport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37160" y="1706880"/>
              <a:ext cx="1005840" cy="289560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a typeface="Calibri" panose="020F0502020204030204" pitchFamily="34" charset="0"/>
                  <a:cs typeface="Times New Roman" panose="02020603050405020304" pitchFamily="18" charset="0"/>
                </a:rPr>
                <a:t>Hardware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371600" y="1706880"/>
              <a:ext cx="4198620" cy="28956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ea typeface="Calibri" panose="020F0502020204030204" pitchFamily="34" charset="0"/>
                  <a:cs typeface="Times New Roman" panose="02020603050405020304" pitchFamily="18" charset="0"/>
                </a:rPr>
                <a:t>Hyper-V Hypervisor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3649980" y="632460"/>
              <a:ext cx="228600" cy="65532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657600" y="1082040"/>
              <a:ext cx="220980" cy="21336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 flipV="1">
              <a:off x="1684020" y="1028700"/>
              <a:ext cx="525780" cy="2667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655320" y="838200"/>
              <a:ext cx="15240" cy="12192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632460" y="1424940"/>
              <a:ext cx="7620" cy="28956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229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opas 2 (6 barev)">
      <a:dk1>
        <a:sysClr val="windowText" lastClr="000000"/>
      </a:dk1>
      <a:lt1>
        <a:sysClr val="window" lastClr="FFFFFF"/>
      </a:lt1>
      <a:dk2>
        <a:srgbClr val="1E326C"/>
      </a:dk2>
      <a:lt2>
        <a:srgbClr val="FFFFFF"/>
      </a:lt2>
      <a:accent1>
        <a:srgbClr val="009FE3"/>
      </a:accent1>
      <a:accent2>
        <a:srgbClr val="EF7D4D"/>
      </a:accent2>
      <a:accent3>
        <a:srgbClr val="009640"/>
      </a:accent3>
      <a:accent4>
        <a:srgbClr val="E50046"/>
      </a:accent4>
      <a:accent5>
        <a:srgbClr val="C8D400"/>
      </a:accent5>
      <a:accent6>
        <a:srgbClr val="EA5297"/>
      </a:accent6>
      <a:hlink>
        <a:srgbClr val="1E326C"/>
      </a:hlink>
      <a:folHlink>
        <a:srgbClr val="1E326C"/>
      </a:folHlink>
    </a:clrScheme>
    <a:fontScheme name="Gopa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2633</TotalTime>
  <Words>2002</Words>
  <Application>Microsoft Office PowerPoint</Application>
  <PresentationFormat>Widescreen</PresentationFormat>
  <Paragraphs>417</Paragraphs>
  <Slides>44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Consolas</vt:lpstr>
      <vt:lpstr>Gill Sans</vt:lpstr>
      <vt:lpstr>Times New Roman</vt:lpstr>
      <vt:lpstr>Wingdings</vt:lpstr>
      <vt:lpstr>Office Theme</vt:lpstr>
      <vt:lpstr>Hyper-V Cluster Best Practises</vt:lpstr>
      <vt:lpstr>PowerPoint Presentation</vt:lpstr>
      <vt:lpstr>Agenda</vt:lpstr>
      <vt:lpstr>Host (Hardware)</vt:lpstr>
      <vt:lpstr>Host (OS)</vt:lpstr>
      <vt:lpstr>Hyper-V CPU Reserve</vt:lpstr>
      <vt:lpstr>Tweaking for IOPS</vt:lpstr>
      <vt:lpstr>Tweaking for IOPS</vt:lpstr>
      <vt:lpstr>Storage QoS Components</vt:lpstr>
      <vt:lpstr>Storage QoS Configuration</vt:lpstr>
      <vt:lpstr>Storage QoS Events</vt:lpstr>
      <vt:lpstr>Storage QoS Experience</vt:lpstr>
      <vt:lpstr>Enable VM Health Monitoring</vt:lpstr>
      <vt:lpstr>Disable Starting Low Priority VMs</vt:lpstr>
      <vt:lpstr>Keep VMs on Preferred Hosts</vt:lpstr>
      <vt:lpstr>Start VMs on Preferred Hosts</vt:lpstr>
      <vt:lpstr>Cluster Validation</vt:lpstr>
      <vt:lpstr>VM Drain on Shutdown</vt:lpstr>
      <vt:lpstr>Cluster Shared Volumes (CSV)</vt:lpstr>
      <vt:lpstr>BitLocker &amp; CSV</vt:lpstr>
      <vt:lpstr>Encrypting an Existing CSV</vt:lpstr>
      <vt:lpstr>Highly Available Virtual Machine Priority</vt:lpstr>
      <vt:lpstr>Overriding Specific HA VM Move Type</vt:lpstr>
      <vt:lpstr>Manipulating HA VM Priority</vt:lpstr>
      <vt:lpstr>Enable Quick Migration on WS2012 R2</vt:lpstr>
      <vt:lpstr>How to Configure VM Override</vt:lpstr>
      <vt:lpstr>Highly Available VM Anti-Affinity</vt:lpstr>
      <vt:lpstr>Keep VMs off the Same Host</vt:lpstr>
      <vt:lpstr>How VM Anti-Affinity Works</vt:lpstr>
      <vt:lpstr>Enabling Anti-Affinity</vt:lpstr>
      <vt:lpstr>Protected Networks</vt:lpstr>
      <vt:lpstr>Cluster Networking</vt:lpstr>
      <vt:lpstr>SMB storage</vt:lpstr>
      <vt:lpstr>SECURITY</vt:lpstr>
      <vt:lpstr>PowerPoint Presentation</vt:lpstr>
      <vt:lpstr>Accounts in failover cluster</vt:lpstr>
      <vt:lpstr>Where/who finds any information</vt:lpstr>
      <vt:lpstr>Cluster communication</vt:lpstr>
      <vt:lpstr>Cluster communication</vt:lpstr>
      <vt:lpstr>Live migration</vt:lpstr>
      <vt:lpstr>Inter-Node Cluster Communication</vt:lpstr>
      <vt:lpstr>Security in Failover Cluster</vt:lpstr>
      <vt:lpstr>Higher security in Windows Server 2016</vt:lpstr>
      <vt:lpstr>Aktuální a navazující kurzy sledujte na www.gopas.cz     </vt:lpstr>
    </vt:vector>
  </TitlesOfParts>
  <Company>Gopas, a.s.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Šablona TechEd 2016</dc:title>
  <dc:creator>Vítězslav Holas</dc:creator>
  <dc:description>Poměr stran 4:3</dc:description>
  <cp:lastModifiedBy>Jan Marek</cp:lastModifiedBy>
  <cp:revision>102</cp:revision>
  <dcterms:created xsi:type="dcterms:W3CDTF">2013-04-22T18:00:10Z</dcterms:created>
  <dcterms:modified xsi:type="dcterms:W3CDTF">2016-05-18T20:48:37Z</dcterms:modified>
</cp:coreProperties>
</file>